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Inter" charset="1" panose="020B0502030000000004"/>
      <p:regular r:id="rId11"/>
    </p:embeddedFont>
    <p:embeddedFont>
      <p:font typeface="Inter Bold" charset="1" panose="020B0802030000000004"/>
      <p:regular r:id="rId12"/>
    </p:embeddedFont>
    <p:embeddedFont>
      <p:font typeface="Inter Italics" charset="1" panose="020B0502030000000004"/>
      <p:regular r:id="rId13"/>
    </p:embeddedFont>
    <p:embeddedFont>
      <p:font typeface="Inter Bold Italics" charset="1" panose="020B0802030000000004"/>
      <p:regular r:id="rId14"/>
    </p:embeddedFont>
    <p:embeddedFont>
      <p:font typeface="Poppins" charset="1" panose="00000500000000000000"/>
      <p:regular r:id="rId15"/>
    </p:embeddedFont>
    <p:embeddedFont>
      <p:font typeface="Poppins Bold" charset="1" panose="00000800000000000000"/>
      <p:regular r:id="rId16"/>
    </p:embeddedFont>
    <p:embeddedFont>
      <p:font typeface="Poppins Italics" charset="1" panose="00000500000000000000"/>
      <p:regular r:id="rId17"/>
    </p:embeddedFont>
    <p:embeddedFont>
      <p:font typeface="Poppins Bold Italics" charset="1" panose="000008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2.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19.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58405" y="-1942095"/>
            <a:ext cx="14171191" cy="14171191"/>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229595" y="1028700"/>
            <a:ext cx="1029705" cy="1029705"/>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229595" y="8228595"/>
            <a:ext cx="1029705" cy="1029705"/>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1028700"/>
            <a:ext cx="1029705" cy="1029705"/>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8228595"/>
            <a:ext cx="1029705" cy="1029705"/>
          </a:xfrm>
          <a:prstGeom prst="rect">
            <a:avLst/>
          </a:prstGeom>
        </p:spPr>
      </p:pic>
      <p:sp>
        <p:nvSpPr>
          <p:cNvPr name="TextBox 8" id="8"/>
          <p:cNvSpPr txBox="true"/>
          <p:nvPr/>
        </p:nvSpPr>
        <p:spPr>
          <a:xfrm rot="0">
            <a:off x="3998154" y="3116119"/>
            <a:ext cx="10291691" cy="3126723"/>
          </a:xfrm>
          <a:prstGeom prst="rect">
            <a:avLst/>
          </a:prstGeom>
        </p:spPr>
        <p:txBody>
          <a:bodyPr anchor="t" rtlCol="false" tIns="0" lIns="0" bIns="0" rIns="0">
            <a:spAutoFit/>
          </a:bodyPr>
          <a:lstStyle/>
          <a:p>
            <a:pPr algn="ctr">
              <a:lnSpc>
                <a:spcPts val="12519"/>
              </a:lnSpc>
              <a:spcBef>
                <a:spcPct val="0"/>
              </a:spcBef>
            </a:pPr>
            <a:r>
              <a:rPr lang="en-US" sz="8942">
                <a:solidFill>
                  <a:srgbClr val="FFFFFF"/>
                </a:solidFill>
                <a:latin typeface="Inter Bold"/>
              </a:rPr>
              <a:t>CELLULAR AUTOMATA</a:t>
            </a:r>
          </a:p>
        </p:txBody>
      </p:sp>
      <p:grpSp>
        <p:nvGrpSpPr>
          <p:cNvPr name="Group 9" id="9"/>
          <p:cNvGrpSpPr/>
          <p:nvPr/>
        </p:nvGrpSpPr>
        <p:grpSpPr>
          <a:xfrm rot="0">
            <a:off x="413128" y="418698"/>
            <a:ext cx="17461745" cy="9449604"/>
            <a:chOff x="0" y="0"/>
            <a:chExt cx="5906812" cy="3196533"/>
          </a:xfrm>
        </p:grpSpPr>
        <p:sp>
          <p:nvSpPr>
            <p:cNvPr name="Freeform 10" id="10"/>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884053" y="2269379"/>
            <a:ext cx="2519894" cy="792621"/>
          </a:xfrm>
          <a:prstGeom prst="rect">
            <a:avLst/>
          </a:prstGeom>
        </p:spPr>
      </p:pic>
      <p:sp>
        <p:nvSpPr>
          <p:cNvPr name="TextBox 12" id="12"/>
          <p:cNvSpPr txBox="true"/>
          <p:nvPr/>
        </p:nvSpPr>
        <p:spPr>
          <a:xfrm rot="0">
            <a:off x="7884053" y="2495379"/>
            <a:ext cx="2519894" cy="312047"/>
          </a:xfrm>
          <a:prstGeom prst="rect">
            <a:avLst/>
          </a:prstGeom>
        </p:spPr>
        <p:txBody>
          <a:bodyPr anchor="t" rtlCol="false" tIns="0" lIns="0" bIns="0" rIns="0">
            <a:spAutoFit/>
          </a:bodyPr>
          <a:lstStyle/>
          <a:p>
            <a:pPr algn="ctr">
              <a:lnSpc>
                <a:spcPts val="2695"/>
              </a:lnSpc>
              <a:spcBef>
                <a:spcPct val="0"/>
              </a:spcBef>
            </a:pPr>
            <a:r>
              <a:rPr lang="en-US" sz="1925">
                <a:solidFill>
                  <a:srgbClr val="FFFFFF"/>
                </a:solidFill>
                <a:latin typeface="Poppins Bold"/>
              </a:rPr>
              <a:t>PRESENTATION</a:t>
            </a:r>
          </a:p>
        </p:txBody>
      </p:sp>
      <p:sp>
        <p:nvSpPr>
          <p:cNvPr name="TextBox 13" id="13"/>
          <p:cNvSpPr txBox="true"/>
          <p:nvPr/>
        </p:nvSpPr>
        <p:spPr>
          <a:xfrm rot="0">
            <a:off x="6195176" y="6690517"/>
            <a:ext cx="6335946" cy="559435"/>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Poppins"/>
              </a:rPr>
              <a:t>Hardika Nehate (16010420112), Prathik Chadaga (16010420113), Preeti Shah (16010420), Soham Bhoir (16010420117).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779647">
            <a:off x="17366407" y="9193095"/>
            <a:ext cx="2057400" cy="20574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6354445" y="5894596"/>
            <a:ext cx="7704604" cy="182109"/>
          </a:xfrm>
          <a:prstGeom prst="rect">
            <a:avLst/>
          </a:prstGeom>
        </p:spPr>
      </p:pic>
      <p:pic>
        <p:nvPicPr>
          <p:cNvPr name="Picture 6" id="6"/>
          <p:cNvPicPr>
            <a:picLocks noChangeAspect="true"/>
          </p:cNvPicPr>
          <p:nvPr/>
        </p:nvPicPr>
        <p:blipFill>
          <a:blip r:embed="rId6"/>
          <a:srcRect l="2087" t="0" r="0" b="0"/>
          <a:stretch>
            <a:fillRect/>
          </a:stretch>
        </p:blipFill>
        <p:spPr>
          <a:xfrm flipH="false" flipV="false" rot="0">
            <a:off x="5151341" y="2927548"/>
            <a:ext cx="4780425" cy="2719270"/>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473442" y="7327939"/>
            <a:ext cx="4297969" cy="2510014"/>
          </a:xfrm>
          <a:prstGeom prst="rect">
            <a:avLst/>
          </a:prstGeom>
        </p:spPr>
      </p:pic>
      <p:grpSp>
        <p:nvGrpSpPr>
          <p:cNvPr name="Group 8" id="8"/>
          <p:cNvGrpSpPr/>
          <p:nvPr/>
        </p:nvGrpSpPr>
        <p:grpSpPr>
          <a:xfrm rot="0">
            <a:off x="5151341" y="6772756"/>
            <a:ext cx="3992659" cy="3065196"/>
            <a:chOff x="0" y="0"/>
            <a:chExt cx="1051565" cy="807294"/>
          </a:xfrm>
        </p:grpSpPr>
        <p:sp>
          <p:nvSpPr>
            <p:cNvPr name="Freeform 9" id="9"/>
            <p:cNvSpPr/>
            <p:nvPr/>
          </p:nvSpPr>
          <p:spPr>
            <a:xfrm>
              <a:off x="0" y="0"/>
              <a:ext cx="1051565" cy="807294"/>
            </a:xfrm>
            <a:custGeom>
              <a:avLst/>
              <a:gdLst/>
              <a:ahLst/>
              <a:cxnLst/>
              <a:rect r="r" b="b" t="t" l="l"/>
              <a:pathLst>
                <a:path h="807294" w="1051565">
                  <a:moveTo>
                    <a:pt x="0" y="0"/>
                  </a:moveTo>
                  <a:lnTo>
                    <a:pt x="1051565" y="0"/>
                  </a:lnTo>
                  <a:lnTo>
                    <a:pt x="1051565" y="807294"/>
                  </a:lnTo>
                  <a:lnTo>
                    <a:pt x="0" y="807294"/>
                  </a:lnTo>
                  <a:close/>
                </a:path>
              </a:pathLst>
            </a:custGeom>
            <a:solidFill>
              <a:srgbClr val="000000">
                <a:alpha val="0"/>
              </a:srgbClr>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just">
                <a:lnSpc>
                  <a:spcPts val="3079"/>
                </a:lnSpc>
              </a:pPr>
              <a:r>
                <a:rPr lang="en-US" sz="2199">
                  <a:solidFill>
                    <a:srgbClr val="F3BE66"/>
                  </a:solidFill>
                  <a:latin typeface="Poppins Bold"/>
                </a:rPr>
                <a:t>Note that each neighbourhood of three cells will have a total value of 0 when all the three cells have value 0 as shown.</a:t>
              </a:r>
            </a:p>
          </p:txBody>
        </p:sp>
      </p:grpSp>
      <p:pic>
        <p:nvPicPr>
          <p:cNvPr name="Picture 11" id="11"/>
          <p:cNvPicPr>
            <a:picLocks noChangeAspect="true"/>
          </p:cNvPicPr>
          <p:nvPr/>
        </p:nvPicPr>
        <p:blipFill>
          <a:blip r:embed="rId8"/>
          <a:srcRect l="0" t="0" r="0" b="0"/>
          <a:stretch>
            <a:fillRect/>
          </a:stretch>
        </p:blipFill>
        <p:spPr>
          <a:xfrm flipH="false" flipV="false" rot="0">
            <a:off x="10479337" y="2184909"/>
            <a:ext cx="7690135" cy="1485279"/>
          </a:xfrm>
          <a:prstGeom prst="rect">
            <a:avLst/>
          </a:prstGeom>
        </p:spPr>
      </p:pic>
      <p:pic>
        <p:nvPicPr>
          <p:cNvPr name="Picture 12" id="12"/>
          <p:cNvPicPr>
            <a:picLocks noChangeAspect="true"/>
          </p:cNvPicPr>
          <p:nvPr/>
        </p:nvPicPr>
        <p:blipFill>
          <a:blip r:embed="rId9"/>
          <a:srcRect l="0" t="0" r="0" b="0"/>
          <a:stretch>
            <a:fillRect/>
          </a:stretch>
        </p:blipFill>
        <p:spPr>
          <a:xfrm flipH="false" flipV="false" rot="0">
            <a:off x="10479337" y="5256780"/>
            <a:ext cx="7690135" cy="1515976"/>
          </a:xfrm>
          <a:prstGeom prst="rect">
            <a:avLst/>
          </a:prstGeom>
        </p:spPr>
      </p:pic>
      <p:pic>
        <p:nvPicPr>
          <p:cNvPr name="Picture 13" id="13"/>
          <p:cNvPicPr>
            <a:picLocks noChangeAspect="true"/>
          </p:cNvPicPr>
          <p:nvPr/>
        </p:nvPicPr>
        <p:blipFill>
          <a:blip r:embed="rId10"/>
          <a:srcRect l="3612" t="0" r="3612" b="0"/>
          <a:stretch>
            <a:fillRect/>
          </a:stretch>
        </p:blipFill>
        <p:spPr>
          <a:xfrm flipH="false" flipV="false" rot="0">
            <a:off x="10770313" y="7327939"/>
            <a:ext cx="4034982" cy="2510014"/>
          </a:xfrm>
          <a:prstGeom prst="rect">
            <a:avLst/>
          </a:prstGeom>
        </p:spPr>
      </p:pic>
      <p:sp>
        <p:nvSpPr>
          <p:cNvPr name="TextBox 14" id="14"/>
          <p:cNvSpPr txBox="true"/>
          <p:nvPr/>
        </p:nvSpPr>
        <p:spPr>
          <a:xfrm rot="0">
            <a:off x="727556" y="247248"/>
            <a:ext cx="8245281" cy="2169163"/>
          </a:xfrm>
          <a:prstGeom prst="rect">
            <a:avLst/>
          </a:prstGeom>
        </p:spPr>
        <p:txBody>
          <a:bodyPr anchor="t" rtlCol="false" tIns="0" lIns="0" bIns="0" rIns="0">
            <a:spAutoFit/>
          </a:bodyPr>
          <a:lstStyle/>
          <a:p>
            <a:pPr>
              <a:lnSpc>
                <a:spcPts val="8539"/>
              </a:lnSpc>
              <a:spcBef>
                <a:spcPct val="0"/>
              </a:spcBef>
            </a:pPr>
            <a:r>
              <a:rPr lang="en-US" sz="6099">
                <a:solidFill>
                  <a:srgbClr val="F3BE66"/>
                </a:solidFill>
                <a:latin typeface="Poppins Bold"/>
              </a:rPr>
              <a:t>Totalistic</a:t>
            </a:r>
            <a:r>
              <a:rPr lang="en-US" sz="6099">
                <a:solidFill>
                  <a:srgbClr val="FFFFFF"/>
                </a:solidFill>
                <a:latin typeface="Poppins Bold"/>
              </a:rPr>
              <a:t> Cellular Automata</a:t>
            </a:r>
          </a:p>
        </p:txBody>
      </p:sp>
      <p:sp>
        <p:nvSpPr>
          <p:cNvPr name="TextBox 15" id="15"/>
          <p:cNvSpPr txBox="true"/>
          <p:nvPr/>
        </p:nvSpPr>
        <p:spPr>
          <a:xfrm rot="0">
            <a:off x="10479337" y="717298"/>
            <a:ext cx="6806009" cy="1416050"/>
          </a:xfrm>
          <a:prstGeom prst="rect">
            <a:avLst/>
          </a:prstGeom>
        </p:spPr>
        <p:txBody>
          <a:bodyPr anchor="t" rtlCol="false" tIns="0" lIns="0" bIns="0" rIns="0">
            <a:spAutoFit/>
          </a:bodyPr>
          <a:lstStyle/>
          <a:p>
            <a:pPr>
              <a:lnSpc>
                <a:spcPts val="2799"/>
              </a:lnSpc>
            </a:pPr>
            <a:r>
              <a:rPr lang="en-US" sz="1999">
                <a:solidFill>
                  <a:srgbClr val="F3BE66"/>
                </a:solidFill>
                <a:latin typeface="Poppins Bold"/>
              </a:rPr>
              <a:t>The total value will be 1 when one of the three cells has value 1 and the other two have value 0. This can happen in 3C1 = 3 ways.</a:t>
            </a:r>
          </a:p>
          <a:p>
            <a:pPr>
              <a:lnSpc>
                <a:spcPts val="2799"/>
              </a:lnSpc>
              <a:spcBef>
                <a:spcPct val="0"/>
              </a:spcBef>
            </a:pPr>
          </a:p>
        </p:txBody>
      </p:sp>
      <p:sp>
        <p:nvSpPr>
          <p:cNvPr name="TextBox 16" id="16"/>
          <p:cNvSpPr txBox="true"/>
          <p:nvPr/>
        </p:nvSpPr>
        <p:spPr>
          <a:xfrm rot="0">
            <a:off x="10479337" y="4168593"/>
            <a:ext cx="7394266" cy="711200"/>
          </a:xfrm>
          <a:prstGeom prst="rect">
            <a:avLst/>
          </a:prstGeom>
        </p:spPr>
        <p:txBody>
          <a:bodyPr anchor="t" rtlCol="false" tIns="0" lIns="0" bIns="0" rIns="0">
            <a:spAutoFit/>
          </a:bodyPr>
          <a:lstStyle/>
          <a:p>
            <a:pPr>
              <a:lnSpc>
                <a:spcPts val="2799"/>
              </a:lnSpc>
              <a:spcBef>
                <a:spcPct val="0"/>
              </a:spcBef>
            </a:pPr>
            <a:r>
              <a:rPr lang="en-US" sz="1999">
                <a:solidFill>
                  <a:srgbClr val="F3BE66"/>
                </a:solidFill>
                <a:latin typeface="Poppins Bold"/>
              </a:rPr>
              <a:t>Similarly for a total value of 2, two out of the three cells must have value 1 which can happen in 3C2 = 3 ways</a:t>
            </a:r>
          </a:p>
        </p:txBody>
      </p:sp>
      <p:sp>
        <p:nvSpPr>
          <p:cNvPr name="TextBox 17" id="17"/>
          <p:cNvSpPr txBox="true"/>
          <p:nvPr/>
        </p:nvSpPr>
        <p:spPr>
          <a:xfrm rot="0">
            <a:off x="15110096" y="7270789"/>
            <a:ext cx="2695748" cy="1768475"/>
          </a:xfrm>
          <a:prstGeom prst="rect">
            <a:avLst/>
          </a:prstGeom>
        </p:spPr>
        <p:txBody>
          <a:bodyPr anchor="t" rtlCol="false" tIns="0" lIns="0" bIns="0" rIns="0">
            <a:spAutoFit/>
          </a:bodyPr>
          <a:lstStyle/>
          <a:p>
            <a:pPr algn="just">
              <a:lnSpc>
                <a:spcPts val="2799"/>
              </a:lnSpc>
              <a:spcBef>
                <a:spcPct val="0"/>
              </a:spcBef>
            </a:pPr>
            <a:r>
              <a:rPr lang="en-US" sz="1999">
                <a:solidFill>
                  <a:srgbClr val="F3BE66"/>
                </a:solidFill>
                <a:latin typeface="Poppins Bold"/>
              </a:rPr>
              <a:t>Finally the total value of 3 occurs when all cells have value 1 and this can occur in only 1 way.</a:t>
            </a:r>
          </a:p>
        </p:txBody>
      </p:sp>
      <p:sp>
        <p:nvSpPr>
          <p:cNvPr name="TextBox 18" id="18"/>
          <p:cNvSpPr txBox="true"/>
          <p:nvPr/>
        </p:nvSpPr>
        <p:spPr>
          <a:xfrm rot="0">
            <a:off x="394657" y="2870398"/>
            <a:ext cx="4455540" cy="4587875"/>
          </a:xfrm>
          <a:prstGeom prst="rect">
            <a:avLst/>
          </a:prstGeom>
        </p:spPr>
        <p:txBody>
          <a:bodyPr anchor="t" rtlCol="false" tIns="0" lIns="0" bIns="0" rIns="0">
            <a:spAutoFit/>
          </a:bodyPr>
          <a:lstStyle/>
          <a:p>
            <a:pPr>
              <a:lnSpc>
                <a:spcPts val="2799"/>
              </a:lnSpc>
            </a:pPr>
            <a:r>
              <a:rPr lang="en-US" sz="1999">
                <a:solidFill>
                  <a:srgbClr val="F3BE66"/>
                </a:solidFill>
                <a:latin typeface="Poppins Bold"/>
              </a:rPr>
              <a:t>A totalistic cellular automaton is a cellular automata in which the rules depend only on the total (or equivalently, the average) of the values of the cells in a neighborhood.</a:t>
            </a:r>
          </a:p>
          <a:p>
            <a:pPr>
              <a:lnSpc>
                <a:spcPts val="2799"/>
              </a:lnSpc>
            </a:pPr>
          </a:p>
          <a:p>
            <a:pPr>
              <a:lnSpc>
                <a:spcPts val="2799"/>
              </a:lnSpc>
            </a:pPr>
            <a:r>
              <a:rPr lang="en-US" sz="1999">
                <a:solidFill>
                  <a:srgbClr val="F3BE66"/>
                </a:solidFill>
                <a:latin typeface="Poppins Bold"/>
              </a:rPr>
              <a:t>Let us consider the case of a three cell neighbourhood (as described in the earlier section) where each cell has a value of 0 or 1.</a:t>
            </a:r>
          </a:p>
          <a:p>
            <a:pPr>
              <a:lnSpc>
                <a:spcPts val="2799"/>
              </a:lnSpc>
            </a:pPr>
          </a:p>
          <a:p>
            <a:pPr>
              <a:lnSpc>
                <a:spcPts val="279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83981" y="8839602"/>
            <a:ext cx="2057400" cy="2057400"/>
          </a:xfrm>
          <a:prstGeom prst="rect">
            <a:avLst/>
          </a:prstGeom>
        </p:spPr>
      </p:pic>
      <p:sp>
        <p:nvSpPr>
          <p:cNvPr name="TextBox 5" id="5"/>
          <p:cNvSpPr txBox="true"/>
          <p:nvPr/>
        </p:nvSpPr>
        <p:spPr>
          <a:xfrm rot="0">
            <a:off x="836776" y="554906"/>
            <a:ext cx="6411771" cy="1473794"/>
          </a:xfrm>
          <a:prstGeom prst="rect">
            <a:avLst/>
          </a:prstGeom>
        </p:spPr>
        <p:txBody>
          <a:bodyPr anchor="t" rtlCol="false" tIns="0" lIns="0" bIns="0" rIns="0">
            <a:spAutoFit/>
          </a:bodyPr>
          <a:lstStyle/>
          <a:p>
            <a:pPr>
              <a:lnSpc>
                <a:spcPts val="5917"/>
              </a:lnSpc>
              <a:spcBef>
                <a:spcPct val="0"/>
              </a:spcBef>
            </a:pPr>
            <a:r>
              <a:rPr lang="en-US" sz="4226">
                <a:solidFill>
                  <a:srgbClr val="F3BE66"/>
                </a:solidFill>
                <a:latin typeface="Inter Bold"/>
              </a:rPr>
              <a:t>2DCA:</a:t>
            </a:r>
            <a:r>
              <a:rPr lang="en-US" sz="4226">
                <a:solidFill>
                  <a:srgbClr val="FFFFFF"/>
                </a:solidFill>
                <a:latin typeface="Inter Bold"/>
              </a:rPr>
              <a:t>John Conway's Game of life</a:t>
            </a:r>
          </a:p>
        </p:txBody>
      </p:sp>
      <p:sp>
        <p:nvSpPr>
          <p:cNvPr name="TextBox 6" id="6"/>
          <p:cNvSpPr txBox="true"/>
          <p:nvPr/>
        </p:nvSpPr>
        <p:spPr>
          <a:xfrm rot="0">
            <a:off x="1028700" y="2728541"/>
            <a:ext cx="7062110" cy="4297045"/>
          </a:xfrm>
          <a:prstGeom prst="rect">
            <a:avLst/>
          </a:prstGeom>
        </p:spPr>
        <p:txBody>
          <a:bodyPr anchor="t" rtlCol="false" tIns="0" lIns="0" bIns="0" rIns="0">
            <a:spAutoFit/>
          </a:bodyPr>
          <a:lstStyle/>
          <a:p>
            <a:pPr>
              <a:lnSpc>
                <a:spcPts val="3079"/>
              </a:lnSpc>
              <a:spcBef>
                <a:spcPct val="0"/>
              </a:spcBef>
            </a:pPr>
            <a:r>
              <a:rPr lang="en-US" sz="2199" u="sng">
                <a:solidFill>
                  <a:srgbClr val="FFFFFF"/>
                </a:solidFill>
                <a:latin typeface="Poppins"/>
              </a:rPr>
              <a:t>John Conway's</a:t>
            </a:r>
            <a:r>
              <a:rPr lang="en-US" sz="2199">
                <a:solidFill>
                  <a:srgbClr val="FFFFFF"/>
                </a:solidFill>
                <a:latin typeface="Poppins"/>
              </a:rPr>
              <a:t> Game of Life (also known simply as Life) is a two-dimensional, totalistic CA that introduces more complexity than an elementary CA, since each cell in the grid has a bigger neighborhood. It is a "universal" (or computation-universal) CA since it can effectively emulate any CA, </a:t>
            </a:r>
            <a:r>
              <a:rPr lang="en-US" sz="2199" u="sng">
                <a:solidFill>
                  <a:srgbClr val="FFFFFF"/>
                </a:solidFill>
                <a:latin typeface="Poppins"/>
              </a:rPr>
              <a:t>Turing machine</a:t>
            </a:r>
            <a:r>
              <a:rPr lang="en-US" sz="2199">
                <a:solidFill>
                  <a:srgbClr val="FFFFFF"/>
                </a:solidFill>
                <a:latin typeface="Poppins"/>
              </a:rPr>
              <a:t> or other system that can be translated into a system known to be universalInstead of a one-dimensional line of cells, this two-dimensional CA consists of a </a:t>
            </a:r>
            <a:r>
              <a:rPr lang="en-US" sz="2199">
                <a:solidFill>
                  <a:srgbClr val="FFFFFF"/>
                </a:solidFill>
                <a:latin typeface="Poppins"/>
              </a:rPr>
              <a:t>matrix</a:t>
            </a:r>
            <a:r>
              <a:rPr lang="en-US" sz="2199">
                <a:solidFill>
                  <a:srgbClr val="FFFFFF"/>
                </a:solidFill>
                <a:latin typeface="Poppins"/>
              </a:rPr>
              <a:t> of cells.</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256694" y="1407244"/>
            <a:ext cx="634043" cy="634043"/>
          </a:xfrm>
          <a:prstGeom prst="rect">
            <a:avLst/>
          </a:prstGeom>
        </p:spPr>
      </p:pic>
      <p:sp>
        <p:nvSpPr>
          <p:cNvPr name="TextBox 8" id="8"/>
          <p:cNvSpPr txBox="true"/>
          <p:nvPr/>
        </p:nvSpPr>
        <p:spPr>
          <a:xfrm rot="0">
            <a:off x="8728034" y="2399665"/>
            <a:ext cx="9022485" cy="5449570"/>
          </a:xfrm>
          <a:prstGeom prst="rect">
            <a:avLst/>
          </a:prstGeom>
        </p:spPr>
        <p:txBody>
          <a:bodyPr anchor="t" rtlCol="false" tIns="0" lIns="0" bIns="0" rIns="0">
            <a:spAutoFit/>
          </a:bodyPr>
          <a:lstStyle/>
          <a:p>
            <a:pPr algn="just">
              <a:lnSpc>
                <a:spcPts val="3079"/>
              </a:lnSpc>
            </a:pPr>
            <a:r>
              <a:rPr lang="en-US" sz="2199">
                <a:solidFill>
                  <a:srgbClr val="FFFFFF"/>
                </a:solidFill>
                <a:latin typeface="Canva Sans"/>
              </a:rPr>
              <a:t>Each generation switches cells on or off, depending on the state of the cells that surround it.</a:t>
            </a:r>
          </a:p>
          <a:p>
            <a:pPr algn="just">
              <a:lnSpc>
                <a:spcPts val="3079"/>
              </a:lnSpc>
            </a:pPr>
            <a:r>
              <a:rPr lang="en-US" sz="2199">
                <a:solidFill>
                  <a:srgbClr val="FFFFFF"/>
                </a:solidFill>
                <a:latin typeface="Canva Sans"/>
              </a:rPr>
              <a:t>In Life, eight cells surround a given cell. All eight of these cells are checked to see if they are on. On cells are counted, and this count is used to determine what will happen to the current cell. Based on the count, the rules defining Life are as follows:</a:t>
            </a:r>
          </a:p>
          <a:p>
            <a:pPr algn="just">
              <a:lnSpc>
                <a:spcPts val="3079"/>
              </a:lnSpc>
            </a:pPr>
          </a:p>
          <a:p>
            <a:pPr marL="474979" indent="-237490" lvl="1">
              <a:lnSpc>
                <a:spcPts val="3079"/>
              </a:lnSpc>
              <a:buFont typeface="Arial"/>
              <a:buChar char="•"/>
            </a:pPr>
            <a:r>
              <a:rPr lang="en-US" sz="2199">
                <a:solidFill>
                  <a:srgbClr val="FFFFFF"/>
                </a:solidFill>
                <a:latin typeface="Canva Sans"/>
              </a:rPr>
              <a:t>Death: If the count is &lt; 2 or &gt; 3, the current cell is switched off.</a:t>
            </a:r>
          </a:p>
          <a:p>
            <a:pPr marL="474979" indent="-237490" lvl="1">
              <a:lnSpc>
                <a:spcPts val="3079"/>
              </a:lnSpc>
              <a:buFont typeface="Arial"/>
              <a:buChar char="•"/>
            </a:pPr>
            <a:r>
              <a:rPr lang="en-US" sz="2199">
                <a:solidFill>
                  <a:srgbClr val="FFFFFF"/>
                </a:solidFill>
                <a:latin typeface="Canva Sans"/>
              </a:rPr>
              <a:t>Survival: If the count = 2 or the count = 3 and the current cell is on, it is left unchanged.</a:t>
            </a:r>
          </a:p>
          <a:p>
            <a:pPr marL="474979" indent="-237490" lvl="1">
              <a:lnSpc>
                <a:spcPts val="3079"/>
              </a:lnSpc>
              <a:buFont typeface="Arial"/>
              <a:buChar char="•"/>
            </a:pPr>
            <a:r>
              <a:rPr lang="en-US" sz="2199">
                <a:solidFill>
                  <a:srgbClr val="FFFFFF"/>
                </a:solidFill>
                <a:latin typeface="Canva Sans"/>
              </a:rPr>
              <a:t>Birth: If the current cell is off and the count = 3, it is switched on.</a:t>
            </a:r>
          </a:p>
          <a:p>
            <a:pPr algn="ctr">
              <a:lnSpc>
                <a:spcPts val="3079"/>
              </a:lnSpc>
            </a:pPr>
          </a:p>
          <a:p>
            <a:pPr algn="ctr">
              <a:lnSpc>
                <a:spcPts val="30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6975288" y="8839602"/>
            <a:ext cx="2057400" cy="20574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385997" y="869114"/>
            <a:ext cx="634043" cy="634043"/>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625257" y="8205559"/>
            <a:ext cx="634043" cy="634043"/>
          </a:xfrm>
          <a:prstGeom prst="rect">
            <a:avLst/>
          </a:prstGeom>
        </p:spPr>
      </p:pic>
      <p:grpSp>
        <p:nvGrpSpPr>
          <p:cNvPr name="Group 7" id="7"/>
          <p:cNvGrpSpPr>
            <a:grpSpLocks noChangeAspect="true"/>
          </p:cNvGrpSpPr>
          <p:nvPr/>
        </p:nvGrpSpPr>
        <p:grpSpPr>
          <a:xfrm rot="0">
            <a:off x="12803898" y="2417557"/>
            <a:ext cx="4084099" cy="4084099"/>
            <a:chOff x="0" y="0"/>
            <a:chExt cx="3282950" cy="3282950"/>
          </a:xfrm>
        </p:grpSpPr>
        <p:sp>
          <p:nvSpPr>
            <p:cNvPr name="Freeform 8" id="8"/>
            <p:cNvSpPr/>
            <p:nvPr/>
          </p:nvSpPr>
          <p:spPr>
            <a:xfrm>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6"/>
              <a:stretch>
                <a:fillRect l="0" r="0" t="0" b="0"/>
              </a:stretch>
            </a:blipFill>
          </p:spPr>
        </p:sp>
      </p:grpSp>
      <p:pic>
        <p:nvPicPr>
          <p:cNvPr name="Picture 9" id="9"/>
          <p:cNvPicPr>
            <a:picLocks noChangeAspect="true"/>
          </p:cNvPicPr>
          <p:nvPr/>
        </p:nvPicPr>
        <p:blipFill>
          <a:blip r:embed="rId7"/>
          <a:srcRect l="0" t="0" r="0" b="0"/>
          <a:stretch>
            <a:fillRect/>
          </a:stretch>
        </p:blipFill>
        <p:spPr>
          <a:xfrm flipH="false" flipV="false" rot="0">
            <a:off x="874438" y="5566371"/>
            <a:ext cx="6212137" cy="4129592"/>
          </a:xfrm>
          <a:prstGeom prst="rect">
            <a:avLst/>
          </a:prstGeom>
        </p:spPr>
      </p:pic>
      <p:grpSp>
        <p:nvGrpSpPr>
          <p:cNvPr name="Group 10" id="10"/>
          <p:cNvGrpSpPr/>
          <p:nvPr/>
        </p:nvGrpSpPr>
        <p:grpSpPr>
          <a:xfrm rot="0">
            <a:off x="712349" y="588757"/>
            <a:ext cx="7673648" cy="1828800"/>
            <a:chOff x="0" y="0"/>
            <a:chExt cx="10231531" cy="2438400"/>
          </a:xfrm>
        </p:grpSpPr>
        <p:sp>
          <p:nvSpPr>
            <p:cNvPr name="TextBox 11" id="11"/>
            <p:cNvSpPr txBox="true"/>
            <p:nvPr/>
          </p:nvSpPr>
          <p:spPr>
            <a:xfrm rot="0">
              <a:off x="0" y="-123825"/>
              <a:ext cx="10231531" cy="13430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Application of</a:t>
              </a:r>
            </a:p>
          </p:txBody>
        </p:sp>
        <p:sp>
          <p:nvSpPr>
            <p:cNvPr name="TextBox 12" id="12"/>
            <p:cNvSpPr txBox="true"/>
            <p:nvPr/>
          </p:nvSpPr>
          <p:spPr>
            <a:xfrm rot="0">
              <a:off x="0" y="1095375"/>
              <a:ext cx="10231531" cy="13430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Cellular Automata</a:t>
              </a:r>
            </a:p>
          </p:txBody>
        </p:sp>
      </p:grpSp>
      <p:grpSp>
        <p:nvGrpSpPr>
          <p:cNvPr name="Group 13" id="13"/>
          <p:cNvGrpSpPr/>
          <p:nvPr/>
        </p:nvGrpSpPr>
        <p:grpSpPr>
          <a:xfrm rot="0">
            <a:off x="4148053" y="2941876"/>
            <a:ext cx="8391790" cy="1879857"/>
            <a:chOff x="0" y="0"/>
            <a:chExt cx="11189053" cy="2506476"/>
          </a:xfrm>
        </p:grpSpPr>
        <p:sp>
          <p:nvSpPr>
            <p:cNvPr name="TextBox 14" id="14"/>
            <p:cNvSpPr txBox="true"/>
            <p:nvPr/>
          </p:nvSpPr>
          <p:spPr>
            <a:xfrm rot="0">
              <a:off x="0" y="-47625"/>
              <a:ext cx="11189053" cy="547158"/>
            </a:xfrm>
            <a:prstGeom prst="rect">
              <a:avLst/>
            </a:prstGeom>
          </p:spPr>
          <p:txBody>
            <a:bodyPr anchor="t" rtlCol="false" tIns="0" lIns="0" bIns="0" rIns="0">
              <a:spAutoFit/>
            </a:bodyPr>
            <a:lstStyle/>
            <a:p>
              <a:pPr>
                <a:lnSpc>
                  <a:spcPts val="3499"/>
                </a:lnSpc>
                <a:spcBef>
                  <a:spcPct val="0"/>
                </a:spcBef>
              </a:pPr>
              <a:r>
                <a:rPr lang="en-US" sz="2499">
                  <a:solidFill>
                    <a:srgbClr val="F3BE66"/>
                  </a:solidFill>
                  <a:latin typeface="Inter Bold"/>
                </a:rPr>
                <a:t>In Chemistry</a:t>
              </a:r>
            </a:p>
          </p:txBody>
        </p:sp>
        <p:sp>
          <p:nvSpPr>
            <p:cNvPr name="TextBox 15" id="15"/>
            <p:cNvSpPr txBox="true"/>
            <p:nvPr/>
          </p:nvSpPr>
          <p:spPr>
            <a:xfrm rot="0">
              <a:off x="0" y="790918"/>
              <a:ext cx="11189053" cy="1715558"/>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Inter"/>
                </a:rPr>
                <a:t>To simulate complex chemical and biochemical reaction which mainly resembles like a wave pattern. Eg simulation of Belousov-Zhabotinsky reaction</a:t>
              </a:r>
            </a:p>
          </p:txBody>
        </p:sp>
      </p:grpSp>
      <p:grpSp>
        <p:nvGrpSpPr>
          <p:cNvPr name="Group 16" id="16"/>
          <p:cNvGrpSpPr/>
          <p:nvPr/>
        </p:nvGrpSpPr>
        <p:grpSpPr>
          <a:xfrm rot="0">
            <a:off x="7172300" y="6501656"/>
            <a:ext cx="9081655" cy="3194307"/>
            <a:chOff x="0" y="0"/>
            <a:chExt cx="12108873" cy="4259076"/>
          </a:xfrm>
        </p:grpSpPr>
        <p:sp>
          <p:nvSpPr>
            <p:cNvPr name="TextBox 17" id="17"/>
            <p:cNvSpPr txBox="true"/>
            <p:nvPr/>
          </p:nvSpPr>
          <p:spPr>
            <a:xfrm rot="0">
              <a:off x="0" y="-47625"/>
              <a:ext cx="12108873" cy="547158"/>
            </a:xfrm>
            <a:prstGeom prst="rect">
              <a:avLst/>
            </a:prstGeom>
          </p:spPr>
          <p:txBody>
            <a:bodyPr anchor="t" rtlCol="false" tIns="0" lIns="0" bIns="0" rIns="0">
              <a:spAutoFit/>
            </a:bodyPr>
            <a:lstStyle/>
            <a:p>
              <a:pPr>
                <a:lnSpc>
                  <a:spcPts val="3499"/>
                </a:lnSpc>
                <a:spcBef>
                  <a:spcPct val="0"/>
                </a:spcBef>
              </a:pPr>
              <a:r>
                <a:rPr lang="en-US" sz="2499">
                  <a:solidFill>
                    <a:srgbClr val="F3BE66"/>
                  </a:solidFill>
                  <a:latin typeface="Inter Bold"/>
                </a:rPr>
                <a:t>In Physical Systems</a:t>
              </a:r>
            </a:p>
          </p:txBody>
        </p:sp>
        <p:sp>
          <p:nvSpPr>
            <p:cNvPr name="TextBox 18" id="18"/>
            <p:cNvSpPr txBox="true"/>
            <p:nvPr/>
          </p:nvSpPr>
          <p:spPr>
            <a:xfrm rot="0">
              <a:off x="0" y="790918"/>
              <a:ext cx="12108873" cy="3468158"/>
            </a:xfrm>
            <a:prstGeom prst="rect">
              <a:avLst/>
            </a:prstGeom>
          </p:spPr>
          <p:txBody>
            <a:bodyPr anchor="t" rtlCol="false" tIns="0" lIns="0" bIns="0" rIns="0">
              <a:spAutoFit/>
            </a:bodyPr>
            <a:lstStyle/>
            <a:p>
              <a:pPr>
                <a:lnSpc>
                  <a:spcPts val="3499"/>
                </a:lnSpc>
              </a:pPr>
              <a:r>
                <a:rPr lang="en-US" sz="2499">
                  <a:solidFill>
                    <a:srgbClr val="FFFFFF"/>
                  </a:solidFill>
                  <a:latin typeface="Inter"/>
                </a:rPr>
                <a:t>Description of recrystallization in certain types of metals and alloys. They describe dendrites during crystallization. Via this We can predict how a metal can be corroded by simulating the spread pattern. Also crack propagation within metals.</a:t>
              </a:r>
            </a:p>
            <a:p>
              <a:pPr>
                <a:lnSpc>
                  <a:spcPts val="349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6975288" y="8839602"/>
            <a:ext cx="2057400" cy="20574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81088" y="711678"/>
            <a:ext cx="634043" cy="634043"/>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873079" y="8205559"/>
            <a:ext cx="634043" cy="634043"/>
          </a:xfrm>
          <a:prstGeom prst="rect">
            <a:avLst/>
          </a:prstGeom>
        </p:spPr>
      </p:pic>
      <p:pic>
        <p:nvPicPr>
          <p:cNvPr name="Picture 7" id="7"/>
          <p:cNvPicPr>
            <a:picLocks noChangeAspect="true"/>
          </p:cNvPicPr>
          <p:nvPr/>
        </p:nvPicPr>
        <p:blipFill>
          <a:blip r:embed="rId6"/>
          <a:srcRect l="0" t="3353" r="0" b="3353"/>
          <a:stretch>
            <a:fillRect/>
          </a:stretch>
        </p:blipFill>
        <p:spPr>
          <a:xfrm flipH="false" flipV="false" rot="0">
            <a:off x="9870745" y="667891"/>
            <a:ext cx="5181623" cy="4475609"/>
          </a:xfrm>
          <a:prstGeom prst="rect">
            <a:avLst/>
          </a:prstGeom>
        </p:spPr>
      </p:pic>
      <p:pic>
        <p:nvPicPr>
          <p:cNvPr name="Picture 8" id="8"/>
          <p:cNvPicPr>
            <a:picLocks noChangeAspect="true"/>
          </p:cNvPicPr>
          <p:nvPr/>
        </p:nvPicPr>
        <p:blipFill>
          <a:blip r:embed="rId7"/>
          <a:srcRect l="11251" t="4449" r="12102" b="3397"/>
          <a:stretch>
            <a:fillRect/>
          </a:stretch>
        </p:blipFill>
        <p:spPr>
          <a:xfrm flipH="false" flipV="false" rot="0">
            <a:off x="1028700" y="3834580"/>
            <a:ext cx="6628123" cy="5695276"/>
          </a:xfrm>
          <a:prstGeom prst="rect">
            <a:avLst/>
          </a:prstGeom>
        </p:spPr>
      </p:pic>
      <p:grpSp>
        <p:nvGrpSpPr>
          <p:cNvPr name="Group 9" id="9"/>
          <p:cNvGrpSpPr/>
          <p:nvPr/>
        </p:nvGrpSpPr>
        <p:grpSpPr>
          <a:xfrm rot="0">
            <a:off x="2525864" y="1028700"/>
            <a:ext cx="7673648" cy="2318007"/>
            <a:chOff x="0" y="0"/>
            <a:chExt cx="10231531" cy="3090676"/>
          </a:xfrm>
        </p:grpSpPr>
        <p:sp>
          <p:nvSpPr>
            <p:cNvPr name="TextBox 10" id="10"/>
            <p:cNvSpPr txBox="true"/>
            <p:nvPr/>
          </p:nvSpPr>
          <p:spPr>
            <a:xfrm rot="0">
              <a:off x="0" y="-47625"/>
              <a:ext cx="10231531" cy="547158"/>
            </a:xfrm>
            <a:prstGeom prst="rect">
              <a:avLst/>
            </a:prstGeom>
          </p:spPr>
          <p:txBody>
            <a:bodyPr anchor="t" rtlCol="false" tIns="0" lIns="0" bIns="0" rIns="0">
              <a:spAutoFit/>
            </a:bodyPr>
            <a:lstStyle/>
            <a:p>
              <a:pPr>
                <a:lnSpc>
                  <a:spcPts val="3499"/>
                </a:lnSpc>
                <a:spcBef>
                  <a:spcPct val="0"/>
                </a:spcBef>
              </a:pPr>
              <a:r>
                <a:rPr lang="en-US" sz="2499">
                  <a:solidFill>
                    <a:srgbClr val="F3BE66"/>
                  </a:solidFill>
                  <a:latin typeface="Inter Bold"/>
                </a:rPr>
                <a:t>In Medicines</a:t>
              </a:r>
            </a:p>
          </p:txBody>
        </p:sp>
        <p:sp>
          <p:nvSpPr>
            <p:cNvPr name="TextBox 11" id="11"/>
            <p:cNvSpPr txBox="true"/>
            <p:nvPr/>
          </p:nvSpPr>
          <p:spPr>
            <a:xfrm rot="0">
              <a:off x="0" y="790918"/>
              <a:ext cx="10231531" cy="2299758"/>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Inter"/>
                </a:rPr>
                <a:t>the flow of blood through vessels, their interactions with vessel calls, simulation and prediction of pressure within aneurysm, etc. Eg Used in Brain tumor segmentation</a:t>
              </a:r>
            </a:p>
          </p:txBody>
        </p:sp>
      </p:grpSp>
      <p:grpSp>
        <p:nvGrpSpPr>
          <p:cNvPr name="Group 12" id="12"/>
          <p:cNvGrpSpPr/>
          <p:nvPr/>
        </p:nvGrpSpPr>
        <p:grpSpPr>
          <a:xfrm rot="0">
            <a:off x="8174440" y="5645295"/>
            <a:ext cx="8181022" cy="3194307"/>
            <a:chOff x="0" y="0"/>
            <a:chExt cx="10908029" cy="4259076"/>
          </a:xfrm>
        </p:grpSpPr>
        <p:sp>
          <p:nvSpPr>
            <p:cNvPr name="TextBox 13" id="13"/>
            <p:cNvSpPr txBox="true"/>
            <p:nvPr/>
          </p:nvSpPr>
          <p:spPr>
            <a:xfrm rot="0">
              <a:off x="0" y="-47625"/>
              <a:ext cx="10908029" cy="547158"/>
            </a:xfrm>
            <a:prstGeom prst="rect">
              <a:avLst/>
            </a:prstGeom>
          </p:spPr>
          <p:txBody>
            <a:bodyPr anchor="t" rtlCol="false" tIns="0" lIns="0" bIns="0" rIns="0">
              <a:spAutoFit/>
            </a:bodyPr>
            <a:lstStyle/>
            <a:p>
              <a:pPr>
                <a:lnSpc>
                  <a:spcPts val="3499"/>
                </a:lnSpc>
                <a:spcBef>
                  <a:spcPct val="0"/>
                </a:spcBef>
              </a:pPr>
              <a:r>
                <a:rPr lang="en-US" sz="2499">
                  <a:solidFill>
                    <a:srgbClr val="F3BE66"/>
                  </a:solidFill>
                  <a:latin typeface="Inter Bold"/>
                </a:rPr>
                <a:t>In Geography</a:t>
              </a:r>
            </a:p>
          </p:txBody>
        </p:sp>
        <p:sp>
          <p:nvSpPr>
            <p:cNvPr name="TextBox 14" id="14"/>
            <p:cNvSpPr txBox="true"/>
            <p:nvPr/>
          </p:nvSpPr>
          <p:spPr>
            <a:xfrm rot="0">
              <a:off x="0" y="790918"/>
              <a:ext cx="10908029" cy="3468158"/>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Inter"/>
                </a:rPr>
                <a:t>CA is used in geographical information sciences to model urban dynamics or basically any physical and complex pattern on land, sea, ice. When using models units can be used (similar to CA cells) to convey earthquake patterns, water flow using precipitation levels, ground-water flow to calculate erosion etc</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42" r="0" b="29807"/>
          <a:stretch>
            <a:fillRect/>
          </a:stretch>
        </p:blipFill>
        <p:spPr>
          <a:xfrm>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7259300" y="7200900"/>
            <a:ext cx="2057400" cy="205740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489500" y="3101128"/>
            <a:ext cx="11309001" cy="3557195"/>
          </a:xfrm>
          <a:prstGeom prst="rect">
            <a:avLst/>
          </a:prstGeom>
        </p:spPr>
      </p:pic>
      <p:sp>
        <p:nvSpPr>
          <p:cNvPr name="TextBox 7" id="7"/>
          <p:cNvSpPr txBox="true"/>
          <p:nvPr/>
        </p:nvSpPr>
        <p:spPr>
          <a:xfrm rot="0">
            <a:off x="3489500" y="3930400"/>
            <a:ext cx="11309001" cy="1708151"/>
          </a:xfrm>
          <a:prstGeom prst="rect">
            <a:avLst/>
          </a:prstGeom>
        </p:spPr>
        <p:txBody>
          <a:bodyPr anchor="t" rtlCol="false" tIns="0" lIns="0" bIns="0" rIns="0">
            <a:spAutoFit/>
          </a:bodyPr>
          <a:lstStyle/>
          <a:p>
            <a:pPr algn="ctr">
              <a:lnSpc>
                <a:spcPts val="13999"/>
              </a:lnSpc>
              <a:spcBef>
                <a:spcPct val="0"/>
              </a:spcBef>
            </a:pPr>
            <a:r>
              <a:rPr lang="en-US" sz="9999">
                <a:solidFill>
                  <a:srgbClr val="FFFFFF"/>
                </a:solidFill>
                <a:latin typeface="Inter Bold"/>
              </a:rPr>
              <a:t>THANK YOU</a:t>
            </a:r>
          </a:p>
        </p:txBody>
      </p:sp>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972515" y="3072622"/>
            <a:ext cx="634043" cy="634043"/>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681442" y="3072622"/>
            <a:ext cx="634043" cy="634043"/>
          </a:xfrm>
          <a:prstGeom prst="rect">
            <a:avLst/>
          </a:prstGeom>
        </p:spPr>
      </p:pic>
      <p:sp>
        <p:nvSpPr>
          <p:cNvPr name="TextBox 10" id="10"/>
          <p:cNvSpPr txBox="true"/>
          <p:nvPr/>
        </p:nvSpPr>
        <p:spPr>
          <a:xfrm rot="0">
            <a:off x="6195176" y="7153275"/>
            <a:ext cx="6404126" cy="559435"/>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Poppins"/>
              </a:rPr>
              <a:t>Hardika Nehate (16010420112), Prathik Chadaga (16010420113), Preeti Shah (16010420114), Soham Bhoir (16010420117).</a:t>
            </a:r>
            <a:r>
              <a:rPr lang="en-US" sz="1599">
                <a:solidFill>
                  <a:srgbClr val="FFFFFF"/>
                </a:solidFill>
                <a:latin typeface="Poppins"/>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grpSp>
        <p:nvGrpSpPr>
          <p:cNvPr name="Group 4" id="4"/>
          <p:cNvGrpSpPr>
            <a:grpSpLocks noChangeAspect="true"/>
          </p:cNvGrpSpPr>
          <p:nvPr/>
        </p:nvGrpSpPr>
        <p:grpSpPr>
          <a:xfrm rot="0">
            <a:off x="1028700" y="2494843"/>
            <a:ext cx="6763457" cy="6763457"/>
            <a:chOff x="0" y="0"/>
            <a:chExt cx="3282950" cy="3282950"/>
          </a:xfrm>
        </p:grpSpPr>
        <p:sp>
          <p:nvSpPr>
            <p:cNvPr name="Freeform 5" id="5"/>
            <p:cNvSpPr/>
            <p:nvPr/>
          </p:nvSpPr>
          <p:spPr>
            <a:xfrm>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0" r="0" t="-3937" b="-3937"/>
              </a:stretch>
            </a:blip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7259300" y="7200900"/>
            <a:ext cx="2057400" cy="2057400"/>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704520" y="6526399"/>
            <a:ext cx="2350959" cy="739483"/>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475136" y="2177821"/>
            <a:ext cx="634043" cy="634043"/>
          </a:xfrm>
          <a:prstGeom prst="rect">
            <a:avLst/>
          </a:prstGeom>
        </p:spPr>
      </p:pic>
      <p:sp>
        <p:nvSpPr>
          <p:cNvPr name="TextBox 9" id="9"/>
          <p:cNvSpPr txBox="true"/>
          <p:nvPr/>
        </p:nvSpPr>
        <p:spPr>
          <a:xfrm rot="0">
            <a:off x="9704520" y="2371018"/>
            <a:ext cx="7554780"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What are </a:t>
            </a:r>
          </a:p>
        </p:txBody>
      </p:sp>
      <p:sp>
        <p:nvSpPr>
          <p:cNvPr name="TextBox 10" id="10"/>
          <p:cNvSpPr txBox="true"/>
          <p:nvPr/>
        </p:nvSpPr>
        <p:spPr>
          <a:xfrm rot="0">
            <a:off x="9704520" y="3285418"/>
            <a:ext cx="7554780"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Cellular Automata</a:t>
            </a:r>
          </a:p>
        </p:txBody>
      </p:sp>
      <p:sp>
        <p:nvSpPr>
          <p:cNvPr name="TextBox 11" id="11"/>
          <p:cNvSpPr txBox="true"/>
          <p:nvPr/>
        </p:nvSpPr>
        <p:spPr>
          <a:xfrm rot="0">
            <a:off x="9704520" y="5086350"/>
            <a:ext cx="6688970" cy="11728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Poppins"/>
              </a:rPr>
              <a:t>A CA is an array of identically programmed automata or cells, which interact with one another and have definite state. </a:t>
            </a:r>
          </a:p>
        </p:txBody>
      </p:sp>
      <p:sp>
        <p:nvSpPr>
          <p:cNvPr name="TextBox 12" id="12"/>
          <p:cNvSpPr txBox="true"/>
          <p:nvPr/>
        </p:nvSpPr>
        <p:spPr>
          <a:xfrm rot="0">
            <a:off x="9704520" y="7694507"/>
            <a:ext cx="6688970" cy="195389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Poppins"/>
              </a:rPr>
              <a:t>It is a Finite State Machine with one transition function for all the cells, the transition function changes the current state of cell depending upon previous state for that cell and its neighbours.</a:t>
            </a:r>
          </a:p>
        </p:txBody>
      </p:sp>
      <p:sp>
        <p:nvSpPr>
          <p:cNvPr name="TextBox 13" id="13"/>
          <p:cNvSpPr txBox="true"/>
          <p:nvPr/>
        </p:nvSpPr>
        <p:spPr>
          <a:xfrm rot="0">
            <a:off x="9807816" y="6752554"/>
            <a:ext cx="2144367" cy="249073"/>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Poppins Bold"/>
              </a:rPr>
              <a:t>ANOTHER PESPECTIVE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6846172" y="8534722"/>
            <a:ext cx="2057400" cy="2057400"/>
          </a:xfrm>
          <a:prstGeom prst="rect">
            <a:avLst/>
          </a:prstGeom>
        </p:spPr>
      </p:pic>
      <p:grpSp>
        <p:nvGrpSpPr>
          <p:cNvPr name="Group 5" id="5"/>
          <p:cNvGrpSpPr>
            <a:grpSpLocks noChangeAspect="true"/>
          </p:cNvGrpSpPr>
          <p:nvPr/>
        </p:nvGrpSpPr>
        <p:grpSpPr>
          <a:xfrm rot="-5400000">
            <a:off x="-2648722" y="1922136"/>
            <a:ext cx="10594888" cy="5297444"/>
            <a:chOff x="0" y="0"/>
            <a:chExt cx="6662420" cy="3331210"/>
          </a:xfrm>
        </p:grpSpPr>
        <p:sp>
          <p:nvSpPr>
            <p:cNvPr name="Freeform 6" id="6"/>
            <p:cNvSpPr/>
            <p:nvPr/>
          </p:nvSpPr>
          <p:spPr>
            <a:xfrm>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4"/>
              <a:stretch>
                <a:fillRect l="0" r="0" t="-25000" b="-25000"/>
              </a:stretch>
            </a:blipFill>
          </p:spPr>
        </p:sp>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144000" y="7614413"/>
            <a:ext cx="3945468" cy="93257"/>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844181" y="345973"/>
            <a:ext cx="634043" cy="634043"/>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638952" y="8534722"/>
            <a:ext cx="634043" cy="634043"/>
          </a:xfrm>
          <a:prstGeom prst="rect">
            <a:avLst/>
          </a:prstGeom>
        </p:spPr>
      </p:pic>
      <p:grpSp>
        <p:nvGrpSpPr>
          <p:cNvPr name="Group 10" id="10"/>
          <p:cNvGrpSpPr/>
          <p:nvPr/>
        </p:nvGrpSpPr>
        <p:grpSpPr>
          <a:xfrm rot="0">
            <a:off x="5097031" y="980017"/>
            <a:ext cx="4456553" cy="1401789"/>
            <a:chOff x="0" y="0"/>
            <a:chExt cx="5942071" cy="1869051"/>
          </a:xfrm>
        </p:grpSpPr>
        <p:pic>
          <p:nvPicPr>
            <p:cNvPr name="Picture 11" id="1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0" y="0"/>
              <a:ext cx="5942071" cy="1869051"/>
            </a:xfrm>
            <a:prstGeom prst="rect">
              <a:avLst/>
            </a:prstGeom>
          </p:spPr>
        </p:pic>
        <p:sp>
          <p:nvSpPr>
            <p:cNvPr name="TextBox 12" id="12"/>
            <p:cNvSpPr txBox="true"/>
            <p:nvPr/>
          </p:nvSpPr>
          <p:spPr>
            <a:xfrm rot="0">
              <a:off x="301440" y="440905"/>
              <a:ext cx="5339190" cy="901516"/>
            </a:xfrm>
            <a:prstGeom prst="rect">
              <a:avLst/>
            </a:prstGeom>
          </p:spPr>
          <p:txBody>
            <a:bodyPr anchor="t" rtlCol="false" tIns="0" lIns="0" bIns="0" rIns="0">
              <a:spAutoFit/>
            </a:bodyPr>
            <a:lstStyle/>
            <a:p>
              <a:pPr algn="ctr">
                <a:lnSpc>
                  <a:spcPts val="5620"/>
                </a:lnSpc>
                <a:spcBef>
                  <a:spcPct val="0"/>
                </a:spcBef>
              </a:pPr>
              <a:r>
                <a:rPr lang="en-US" sz="4014">
                  <a:solidFill>
                    <a:srgbClr val="FFFFFF"/>
                  </a:solidFill>
                  <a:latin typeface="Inter Bold"/>
                </a:rPr>
                <a:t>More about CA</a:t>
              </a:r>
            </a:p>
          </p:txBody>
        </p:sp>
      </p:grpSp>
      <p:grpSp>
        <p:nvGrpSpPr>
          <p:cNvPr name="Group 13" id="13"/>
          <p:cNvGrpSpPr>
            <a:grpSpLocks noChangeAspect="true"/>
          </p:cNvGrpSpPr>
          <p:nvPr/>
        </p:nvGrpSpPr>
        <p:grpSpPr>
          <a:xfrm rot="0">
            <a:off x="15784586" y="-1420076"/>
            <a:ext cx="3532114" cy="3532099"/>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29999" r="-29999" t="0" b="0"/>
              </a:stretch>
            </a:blipFill>
          </p:spPr>
        </p:sp>
      </p:grpSp>
      <p:sp>
        <p:nvSpPr>
          <p:cNvPr name="TextBox 15" id="15"/>
          <p:cNvSpPr txBox="true"/>
          <p:nvPr/>
        </p:nvSpPr>
        <p:spPr>
          <a:xfrm rot="0">
            <a:off x="5655362" y="3593593"/>
            <a:ext cx="11603938" cy="23444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FFFFFF"/>
                </a:solidFill>
                <a:latin typeface="Poppins"/>
              </a:rPr>
              <a:t>CA are discrete dynamic system</a:t>
            </a:r>
          </a:p>
          <a:p>
            <a:pPr marL="949959" indent="-316653" lvl="2">
              <a:lnSpc>
                <a:spcPts val="3079"/>
              </a:lnSpc>
              <a:buFont typeface="Arial"/>
              <a:buChar char="⚬"/>
            </a:pPr>
            <a:r>
              <a:rPr lang="en-US" sz="2199">
                <a:solidFill>
                  <a:srgbClr val="FFFFFF"/>
                </a:solidFill>
                <a:latin typeface="Poppins"/>
              </a:rPr>
              <a:t>They are called as discrete because they operate in a finite space and time with properties that have only a finite number of states</a:t>
            </a:r>
          </a:p>
          <a:p>
            <a:pPr marL="949959" indent="-316653" lvl="2">
              <a:lnSpc>
                <a:spcPts val="3079"/>
              </a:lnSpc>
              <a:buFont typeface="Arial"/>
              <a:buChar char="⚬"/>
            </a:pPr>
            <a:r>
              <a:rPr lang="en-US" sz="2199">
                <a:solidFill>
                  <a:srgbClr val="FFFFFF"/>
                </a:solidFill>
                <a:latin typeface="Poppins"/>
              </a:rPr>
              <a:t>CA are said to be dynamic because they exihit dynamic behaviour.</a:t>
            </a:r>
          </a:p>
          <a:p>
            <a:pPr>
              <a:lnSpc>
                <a:spcPts val="3079"/>
              </a:lnSpc>
            </a:pPr>
          </a:p>
          <a:p>
            <a:pPr marL="474979" indent="-237490" lvl="1">
              <a:lnSpc>
                <a:spcPts val="3079"/>
              </a:lnSpc>
              <a:buFont typeface="Arial"/>
              <a:buChar char="•"/>
            </a:pPr>
            <a:r>
              <a:rPr lang="en-US" sz="2199">
                <a:solidFill>
                  <a:srgbClr val="FFFFFF"/>
                </a:solidFill>
                <a:latin typeface="Poppins"/>
              </a:rPr>
              <a:t>Basic Idea: Simulate complex structures by interaction of cells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259300" y="7200900"/>
            <a:ext cx="2057400" cy="20574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28700"/>
            <a:ext cx="546184" cy="54618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05735" y="1178928"/>
            <a:ext cx="192115" cy="245728"/>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297468" y="1574884"/>
            <a:ext cx="634043" cy="634043"/>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214477" y="8503838"/>
            <a:ext cx="634043" cy="634043"/>
          </a:xfrm>
          <a:prstGeom prst="rect">
            <a:avLst/>
          </a:prstGeom>
        </p:spPr>
      </p:pic>
      <p:pic>
        <p:nvPicPr>
          <p:cNvPr name="Picture 9" id="9"/>
          <p:cNvPicPr>
            <a:picLocks noChangeAspect="true"/>
          </p:cNvPicPr>
          <p:nvPr/>
        </p:nvPicPr>
        <p:blipFill>
          <a:blip r:embed="rId10"/>
          <a:srcRect l="0" t="0" r="27340" b="0"/>
          <a:stretch>
            <a:fillRect/>
          </a:stretch>
        </p:blipFill>
        <p:spPr>
          <a:xfrm flipH="false" flipV="false" rot="0">
            <a:off x="10422188" y="3585830"/>
            <a:ext cx="6330274" cy="616562"/>
          </a:xfrm>
          <a:prstGeom prst="rect">
            <a:avLst/>
          </a:prstGeom>
        </p:spPr>
      </p:pic>
      <p:pic>
        <p:nvPicPr>
          <p:cNvPr name="Picture 10" id="10"/>
          <p:cNvPicPr>
            <a:picLocks noChangeAspect="true"/>
          </p:cNvPicPr>
          <p:nvPr/>
        </p:nvPicPr>
        <p:blipFill>
          <a:blip r:embed="rId11"/>
          <a:srcRect l="0" t="0" r="27885" b="0"/>
          <a:stretch>
            <a:fillRect/>
          </a:stretch>
        </p:blipFill>
        <p:spPr>
          <a:xfrm flipH="false" flipV="false" rot="0">
            <a:off x="10422188" y="5105214"/>
            <a:ext cx="6330274" cy="621216"/>
          </a:xfrm>
          <a:prstGeom prst="rect">
            <a:avLst/>
          </a:prstGeom>
        </p:spPr>
      </p:pic>
      <p:sp>
        <p:nvSpPr>
          <p:cNvPr name="TextBox 11" id="11"/>
          <p:cNvSpPr txBox="true"/>
          <p:nvPr/>
        </p:nvSpPr>
        <p:spPr>
          <a:xfrm rot="0">
            <a:off x="1574884" y="3164167"/>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3BE66"/>
                </a:solidFill>
                <a:latin typeface="Inter Bold"/>
              </a:rPr>
              <a:t>Or 1D CA</a:t>
            </a:r>
          </a:p>
        </p:txBody>
      </p:sp>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5400000">
            <a:off x="7506911" y="5217083"/>
            <a:ext cx="3945468" cy="93257"/>
          </a:xfrm>
          <a:prstGeom prst="rect">
            <a:avLst/>
          </a:prstGeom>
        </p:spPr>
      </p:pic>
      <p:pic>
        <p:nvPicPr>
          <p:cNvPr name="Picture 13" id="13"/>
          <p:cNvPicPr>
            <a:picLocks noChangeAspect="true"/>
          </p:cNvPicPr>
          <p:nvPr/>
        </p:nvPicPr>
        <p:blipFill>
          <a:blip r:embed="rId14"/>
          <a:srcRect l="0" t="0" r="26959" b="0"/>
          <a:stretch>
            <a:fillRect/>
          </a:stretch>
        </p:blipFill>
        <p:spPr>
          <a:xfrm flipH="false" flipV="false" rot="0">
            <a:off x="10518246" y="6755130"/>
            <a:ext cx="6330274" cy="720008"/>
          </a:xfrm>
          <a:prstGeom prst="rect">
            <a:avLst/>
          </a:prstGeom>
        </p:spPr>
      </p:pic>
      <p:sp>
        <p:nvSpPr>
          <p:cNvPr name="TextBox 14" id="14"/>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STUDIO SHODWE</a:t>
            </a:r>
          </a:p>
        </p:txBody>
      </p:sp>
      <p:sp>
        <p:nvSpPr>
          <p:cNvPr name="TextBox 15" id="15"/>
          <p:cNvSpPr txBox="true"/>
          <p:nvPr/>
        </p:nvSpPr>
        <p:spPr>
          <a:xfrm rot="0">
            <a:off x="1528256" y="2103740"/>
            <a:ext cx="8432158" cy="1038225"/>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a:rPr>
              <a:t>Elementary CA</a:t>
            </a:r>
          </a:p>
        </p:txBody>
      </p:sp>
      <p:sp>
        <p:nvSpPr>
          <p:cNvPr name="TextBox 16" id="16"/>
          <p:cNvSpPr txBox="true"/>
          <p:nvPr/>
        </p:nvSpPr>
        <p:spPr>
          <a:xfrm rot="0">
            <a:off x="1528256" y="7179295"/>
            <a:ext cx="7356627" cy="1172845"/>
          </a:xfrm>
          <a:prstGeom prst="rect">
            <a:avLst/>
          </a:prstGeom>
        </p:spPr>
        <p:txBody>
          <a:bodyPr anchor="t" rtlCol="false" tIns="0" lIns="0" bIns="0" rIns="0">
            <a:spAutoFit/>
          </a:bodyPr>
          <a:lstStyle/>
          <a:p>
            <a:pPr>
              <a:lnSpc>
                <a:spcPts val="3079"/>
              </a:lnSpc>
            </a:pPr>
            <a:r>
              <a:rPr lang="en-US" sz="2199">
                <a:solidFill>
                  <a:srgbClr val="FFFFFF"/>
                </a:solidFill>
                <a:latin typeface="Poppins"/>
              </a:rPr>
              <a:t>The following are the parts of a elementary cellular automata</a:t>
            </a:r>
          </a:p>
          <a:p>
            <a:pPr>
              <a:lnSpc>
                <a:spcPts val="3079"/>
              </a:lnSpc>
              <a:spcBef>
                <a:spcPct val="0"/>
              </a:spcBef>
            </a:pPr>
          </a:p>
        </p:txBody>
      </p:sp>
      <p:sp>
        <p:nvSpPr>
          <p:cNvPr name="TextBox 17" id="17"/>
          <p:cNvSpPr txBox="true"/>
          <p:nvPr/>
        </p:nvSpPr>
        <p:spPr>
          <a:xfrm rot="0">
            <a:off x="10518246" y="2793350"/>
            <a:ext cx="7356627" cy="782320"/>
          </a:xfrm>
          <a:prstGeom prst="rect">
            <a:avLst/>
          </a:prstGeom>
        </p:spPr>
        <p:txBody>
          <a:bodyPr anchor="t" rtlCol="false" tIns="0" lIns="0" bIns="0" rIns="0">
            <a:spAutoFit/>
          </a:bodyPr>
          <a:lstStyle/>
          <a:p>
            <a:pPr>
              <a:lnSpc>
                <a:spcPts val="3079"/>
              </a:lnSpc>
            </a:pPr>
            <a:r>
              <a:rPr lang="en-US" sz="2199">
                <a:solidFill>
                  <a:srgbClr val="FFFFFF"/>
                </a:solidFill>
                <a:latin typeface="Poppins"/>
              </a:rPr>
              <a:t>1.) Grid. </a:t>
            </a:r>
          </a:p>
          <a:p>
            <a:pPr>
              <a:lnSpc>
                <a:spcPts val="3079"/>
              </a:lnSpc>
              <a:spcBef>
                <a:spcPct val="0"/>
              </a:spcBef>
            </a:pPr>
          </a:p>
        </p:txBody>
      </p:sp>
      <p:sp>
        <p:nvSpPr>
          <p:cNvPr name="TextBox 18" id="18"/>
          <p:cNvSpPr txBox="true"/>
          <p:nvPr/>
        </p:nvSpPr>
        <p:spPr>
          <a:xfrm rot="0">
            <a:off x="10518246" y="4503420"/>
            <a:ext cx="7356627" cy="782320"/>
          </a:xfrm>
          <a:prstGeom prst="rect">
            <a:avLst/>
          </a:prstGeom>
        </p:spPr>
        <p:txBody>
          <a:bodyPr anchor="t" rtlCol="false" tIns="0" lIns="0" bIns="0" rIns="0">
            <a:spAutoFit/>
          </a:bodyPr>
          <a:lstStyle/>
          <a:p>
            <a:pPr>
              <a:lnSpc>
                <a:spcPts val="3079"/>
              </a:lnSpc>
            </a:pPr>
            <a:r>
              <a:rPr lang="en-US" sz="2199">
                <a:solidFill>
                  <a:srgbClr val="FFFFFF"/>
                </a:solidFill>
                <a:latin typeface="Poppins"/>
              </a:rPr>
              <a:t>2.) States. </a:t>
            </a:r>
          </a:p>
          <a:p>
            <a:pPr>
              <a:lnSpc>
                <a:spcPts val="3079"/>
              </a:lnSpc>
              <a:spcBef>
                <a:spcPct val="0"/>
              </a:spcBef>
            </a:pPr>
          </a:p>
        </p:txBody>
      </p:sp>
      <p:sp>
        <p:nvSpPr>
          <p:cNvPr name="TextBox 19" id="19"/>
          <p:cNvSpPr txBox="true"/>
          <p:nvPr/>
        </p:nvSpPr>
        <p:spPr>
          <a:xfrm rot="0">
            <a:off x="10518246" y="6115050"/>
            <a:ext cx="7356627" cy="782320"/>
          </a:xfrm>
          <a:prstGeom prst="rect">
            <a:avLst/>
          </a:prstGeom>
        </p:spPr>
        <p:txBody>
          <a:bodyPr anchor="t" rtlCol="false" tIns="0" lIns="0" bIns="0" rIns="0">
            <a:spAutoFit/>
          </a:bodyPr>
          <a:lstStyle/>
          <a:p>
            <a:pPr>
              <a:lnSpc>
                <a:spcPts val="3079"/>
              </a:lnSpc>
            </a:pPr>
            <a:r>
              <a:rPr lang="en-US" sz="2199">
                <a:solidFill>
                  <a:srgbClr val="FFFFFF"/>
                </a:solidFill>
                <a:latin typeface="Poppins"/>
              </a:rPr>
              <a:t>3.) Neighborhood. </a:t>
            </a:r>
          </a:p>
          <a:p>
            <a:pPr>
              <a:lnSpc>
                <a:spcPts val="3079"/>
              </a:lnSpc>
              <a:spcBef>
                <a:spcPct val="0"/>
              </a:spcBef>
            </a:pPr>
          </a:p>
        </p:txBody>
      </p:sp>
      <p:sp>
        <p:nvSpPr>
          <p:cNvPr name="TextBox 20" id="20"/>
          <p:cNvSpPr txBox="true"/>
          <p:nvPr/>
        </p:nvSpPr>
        <p:spPr>
          <a:xfrm rot="0">
            <a:off x="1574884" y="4982195"/>
            <a:ext cx="7356627" cy="1563370"/>
          </a:xfrm>
          <a:prstGeom prst="rect">
            <a:avLst/>
          </a:prstGeom>
        </p:spPr>
        <p:txBody>
          <a:bodyPr anchor="t" rtlCol="false" tIns="0" lIns="0" bIns="0" rIns="0">
            <a:spAutoFit/>
          </a:bodyPr>
          <a:lstStyle/>
          <a:p>
            <a:pPr>
              <a:lnSpc>
                <a:spcPts val="3079"/>
              </a:lnSpc>
            </a:pPr>
            <a:r>
              <a:rPr lang="en-US" sz="2199">
                <a:solidFill>
                  <a:srgbClr val="F3BE66"/>
                </a:solidFill>
                <a:latin typeface="Poppins Bold"/>
              </a:rPr>
              <a:t>One dimensional Cellular Automata is the simplest level of cellular automata , known as elementary cellular automata </a:t>
            </a:r>
          </a:p>
          <a:p>
            <a:pPr>
              <a:lnSpc>
                <a:spcPts val="307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779647">
            <a:off x="17366407" y="9193095"/>
            <a:ext cx="2057400" cy="20574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11678" y="711678"/>
            <a:ext cx="634043" cy="634043"/>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59300" y="608239"/>
            <a:ext cx="634043" cy="634043"/>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3419388" y="1750203"/>
            <a:ext cx="10556840" cy="3204948"/>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3166149" y="6928181"/>
            <a:ext cx="11697614" cy="2555479"/>
          </a:xfrm>
          <a:prstGeom prst="rect">
            <a:avLst/>
          </a:prstGeom>
        </p:spPr>
      </p:pic>
      <p:sp>
        <p:nvSpPr>
          <p:cNvPr name="TextBox 9" id="9"/>
          <p:cNvSpPr txBox="true"/>
          <p:nvPr/>
        </p:nvSpPr>
        <p:spPr>
          <a:xfrm rot="0">
            <a:off x="3406076" y="917732"/>
            <a:ext cx="11792870" cy="798830"/>
          </a:xfrm>
          <a:prstGeom prst="rect">
            <a:avLst/>
          </a:prstGeom>
        </p:spPr>
        <p:txBody>
          <a:bodyPr anchor="t" rtlCol="false" tIns="0" lIns="0" bIns="0" rIns="0">
            <a:spAutoFit/>
          </a:bodyPr>
          <a:lstStyle/>
          <a:p>
            <a:pPr>
              <a:lnSpc>
                <a:spcPts val="3220"/>
              </a:lnSpc>
            </a:pPr>
            <a:r>
              <a:rPr lang="en-US" sz="2300">
                <a:solidFill>
                  <a:srgbClr val="F3BE66"/>
                </a:solidFill>
                <a:latin typeface="Poppins Bold"/>
              </a:rPr>
              <a:t>An elementary CA living over a period of time is called a generation.</a:t>
            </a:r>
          </a:p>
          <a:p>
            <a:pPr>
              <a:lnSpc>
                <a:spcPts val="3220"/>
              </a:lnSpc>
              <a:spcBef>
                <a:spcPct val="0"/>
              </a:spcBef>
            </a:pPr>
          </a:p>
        </p:txBody>
      </p:sp>
      <p:sp>
        <p:nvSpPr>
          <p:cNvPr name="TextBox 10" id="10"/>
          <p:cNvSpPr txBox="true"/>
          <p:nvPr/>
        </p:nvSpPr>
        <p:spPr>
          <a:xfrm rot="0">
            <a:off x="3406076" y="5611317"/>
            <a:ext cx="10418239" cy="1063625"/>
          </a:xfrm>
          <a:prstGeom prst="rect">
            <a:avLst/>
          </a:prstGeom>
        </p:spPr>
        <p:txBody>
          <a:bodyPr anchor="t" rtlCol="false" tIns="0" lIns="0" bIns="0" rIns="0">
            <a:spAutoFit/>
          </a:bodyPr>
          <a:lstStyle/>
          <a:p>
            <a:pPr>
              <a:lnSpc>
                <a:spcPts val="2799"/>
              </a:lnSpc>
            </a:pPr>
            <a:r>
              <a:rPr lang="en-US" sz="1999">
                <a:solidFill>
                  <a:srgbClr val="F3BE66"/>
                </a:solidFill>
                <a:latin typeface="Poppins Bold"/>
              </a:rPr>
              <a:t>Edges remain constant and always leave their state value constant (0 or 1).</a:t>
            </a:r>
          </a:p>
          <a:p>
            <a:pPr>
              <a:lnSpc>
                <a:spcPts val="2799"/>
              </a:lnSpc>
            </a:pPr>
            <a:r>
              <a:rPr lang="en-US" sz="1999">
                <a:solidFill>
                  <a:srgbClr val="F3BE66"/>
                </a:solidFill>
                <a:latin typeface="Poppins Bold"/>
              </a:rPr>
              <a:t>For every generation there will be an outcome.</a:t>
            </a:r>
          </a:p>
          <a:p>
            <a:pPr>
              <a:lnSpc>
                <a:spcPts val="27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7348485"/>
            <a:ext cx="11944125" cy="254808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62307" y="1571639"/>
            <a:ext cx="11729543" cy="348879"/>
          </a:xfrm>
          <a:prstGeom prst="rect">
            <a:avLst/>
          </a:prstGeom>
        </p:spPr>
      </p:pic>
      <p:pic>
        <p:nvPicPr>
          <p:cNvPr name="Picture 4" id="4"/>
          <p:cNvPicPr>
            <a:picLocks noChangeAspect="true"/>
          </p:cNvPicPr>
          <p:nvPr/>
        </p:nvPicPr>
        <p:blipFill>
          <a:blip r:embed="rId4"/>
          <a:srcRect l="3752" t="0" r="3752" b="0"/>
          <a:stretch>
            <a:fillRect/>
          </a:stretch>
        </p:blipFill>
        <p:spPr>
          <a:xfrm flipH="false" flipV="false" rot="0">
            <a:off x="1028700" y="3494570"/>
            <a:ext cx="10342775" cy="1410659"/>
          </a:xfrm>
          <a:prstGeom prst="rect">
            <a:avLst/>
          </a:prstGeom>
        </p:spPr>
      </p:pic>
      <p:pic>
        <p:nvPicPr>
          <p:cNvPr name="Picture 5" id="5"/>
          <p:cNvPicPr>
            <a:picLocks noChangeAspect="true"/>
          </p:cNvPicPr>
          <p:nvPr/>
        </p:nvPicPr>
        <p:blipFill>
          <a:blip r:embed="rId5"/>
          <a:srcRect l="0" t="0" r="26977" b="0"/>
          <a:stretch>
            <a:fillRect/>
          </a:stretch>
        </p:blipFill>
        <p:spPr>
          <a:xfrm flipH="false" flipV="false" rot="0">
            <a:off x="1028700" y="6012155"/>
            <a:ext cx="8255102" cy="869605"/>
          </a:xfrm>
          <a:prstGeom prst="rect">
            <a:avLst/>
          </a:prstGeom>
        </p:spPr>
      </p:pic>
      <p:sp>
        <p:nvSpPr>
          <p:cNvPr name="TextBox 6" id="6"/>
          <p:cNvSpPr txBox="true"/>
          <p:nvPr/>
        </p:nvSpPr>
        <p:spPr>
          <a:xfrm rot="0">
            <a:off x="1046997" y="738332"/>
            <a:ext cx="6806009" cy="398780"/>
          </a:xfrm>
          <a:prstGeom prst="rect">
            <a:avLst/>
          </a:prstGeom>
        </p:spPr>
        <p:txBody>
          <a:bodyPr anchor="t" rtlCol="false" tIns="0" lIns="0" bIns="0" rIns="0">
            <a:spAutoFit/>
          </a:bodyPr>
          <a:lstStyle/>
          <a:p>
            <a:pPr>
              <a:lnSpc>
                <a:spcPts val="3220"/>
              </a:lnSpc>
              <a:spcBef>
                <a:spcPct val="0"/>
              </a:spcBef>
            </a:pPr>
            <a:r>
              <a:rPr lang="en-US" sz="2300">
                <a:solidFill>
                  <a:srgbClr val="F3BE66"/>
                </a:solidFill>
                <a:latin typeface="Poppins Bold"/>
              </a:rPr>
              <a:t>Consider a 3 bit input</a:t>
            </a:r>
          </a:p>
        </p:txBody>
      </p:sp>
      <p:sp>
        <p:nvSpPr>
          <p:cNvPr name="TextBox 7" id="7"/>
          <p:cNvSpPr txBox="true"/>
          <p:nvPr/>
        </p:nvSpPr>
        <p:spPr>
          <a:xfrm rot="0">
            <a:off x="1028700" y="2301518"/>
            <a:ext cx="6806009" cy="798830"/>
          </a:xfrm>
          <a:prstGeom prst="rect">
            <a:avLst/>
          </a:prstGeom>
        </p:spPr>
        <p:txBody>
          <a:bodyPr anchor="t" rtlCol="false" tIns="0" lIns="0" bIns="0" rIns="0">
            <a:spAutoFit/>
          </a:bodyPr>
          <a:lstStyle/>
          <a:p>
            <a:pPr>
              <a:lnSpc>
                <a:spcPts val="3220"/>
              </a:lnSpc>
              <a:spcBef>
                <a:spcPct val="0"/>
              </a:spcBef>
            </a:pPr>
            <a:r>
              <a:rPr lang="en-US" sz="2300">
                <a:solidFill>
                  <a:srgbClr val="F3BE66"/>
                </a:solidFill>
                <a:latin typeface="Poppins Bold"/>
              </a:rPr>
              <a:t>For this example the outcomes will be based on the Wolfram ruleset 90.</a:t>
            </a:r>
          </a:p>
        </p:txBody>
      </p:sp>
      <p:sp>
        <p:nvSpPr>
          <p:cNvPr name="TextBox 8" id="8"/>
          <p:cNvSpPr txBox="true"/>
          <p:nvPr/>
        </p:nvSpPr>
        <p:spPr>
          <a:xfrm rot="0">
            <a:off x="1028700" y="5314804"/>
            <a:ext cx="6806009" cy="798830"/>
          </a:xfrm>
          <a:prstGeom prst="rect">
            <a:avLst/>
          </a:prstGeom>
        </p:spPr>
        <p:txBody>
          <a:bodyPr anchor="t" rtlCol="false" tIns="0" lIns="0" bIns="0" rIns="0">
            <a:spAutoFit/>
          </a:bodyPr>
          <a:lstStyle/>
          <a:p>
            <a:pPr>
              <a:lnSpc>
                <a:spcPts val="3220"/>
              </a:lnSpc>
            </a:pPr>
            <a:r>
              <a:rPr lang="en-US" sz="2300">
                <a:solidFill>
                  <a:srgbClr val="F3BE66"/>
                </a:solidFill>
                <a:latin typeface="Poppins Bold"/>
              </a:rPr>
              <a:t>Choose the middle state </a:t>
            </a:r>
          </a:p>
          <a:p>
            <a:pPr>
              <a:lnSpc>
                <a:spcPts val="322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259300" y="8839602"/>
            <a:ext cx="2057400" cy="20574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44414" y="711678"/>
            <a:ext cx="634043" cy="634043"/>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292526" y="8205559"/>
            <a:ext cx="634043" cy="634043"/>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744414" y="4176589"/>
            <a:ext cx="4530087" cy="3024311"/>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8818563" y="4176589"/>
            <a:ext cx="8687170" cy="2895723"/>
          </a:xfrm>
          <a:prstGeom prst="rect">
            <a:avLst/>
          </a:prstGeom>
        </p:spPr>
      </p:pic>
      <p:sp>
        <p:nvSpPr>
          <p:cNvPr name="TextBox 9" id="9"/>
          <p:cNvSpPr txBox="true"/>
          <p:nvPr/>
        </p:nvSpPr>
        <p:spPr>
          <a:xfrm rot="0">
            <a:off x="10192728" y="2016791"/>
            <a:ext cx="5938840" cy="1599184"/>
          </a:xfrm>
          <a:prstGeom prst="rect">
            <a:avLst/>
          </a:prstGeom>
        </p:spPr>
        <p:txBody>
          <a:bodyPr anchor="t" rtlCol="false" tIns="0" lIns="0" bIns="0" rIns="0">
            <a:spAutoFit/>
          </a:bodyPr>
          <a:lstStyle/>
          <a:p>
            <a:pPr>
              <a:lnSpc>
                <a:spcPts val="3205"/>
              </a:lnSpc>
            </a:pPr>
            <a:r>
              <a:rPr lang="en-US" sz="2289">
                <a:solidFill>
                  <a:srgbClr val="FFFFFF"/>
                </a:solidFill>
                <a:latin typeface="Poppins"/>
              </a:rPr>
              <a:t>Similarly, if several generations are stacked together the following pattern will be formed,</a:t>
            </a:r>
          </a:p>
          <a:p>
            <a:pPr>
              <a:lnSpc>
                <a:spcPts val="3205"/>
              </a:lnSpc>
              <a:spcBef>
                <a:spcPct val="0"/>
              </a:spcBef>
            </a:pPr>
          </a:p>
        </p:txBody>
      </p:sp>
      <p:sp>
        <p:nvSpPr>
          <p:cNvPr name="TextBox 10" id="10"/>
          <p:cNvSpPr txBox="true"/>
          <p:nvPr/>
        </p:nvSpPr>
        <p:spPr>
          <a:xfrm rot="0">
            <a:off x="1028700" y="2016791"/>
            <a:ext cx="7790211" cy="1209170"/>
          </a:xfrm>
          <a:prstGeom prst="rect">
            <a:avLst/>
          </a:prstGeom>
        </p:spPr>
        <p:txBody>
          <a:bodyPr anchor="t" rtlCol="false" tIns="0" lIns="0" bIns="0" rIns="0">
            <a:spAutoFit/>
          </a:bodyPr>
          <a:lstStyle/>
          <a:p>
            <a:pPr>
              <a:lnSpc>
                <a:spcPts val="3204"/>
              </a:lnSpc>
            </a:pPr>
            <a:r>
              <a:rPr lang="en-US" sz="2289">
                <a:solidFill>
                  <a:srgbClr val="F3BE66"/>
                </a:solidFill>
                <a:latin typeface="Poppins Bold"/>
              </a:rPr>
              <a:t>Considering 1 as black color and 0 as white the following set can be obtained, </a:t>
            </a:r>
          </a:p>
          <a:p>
            <a:pPr>
              <a:lnSpc>
                <a:spcPts val="3204"/>
              </a:lnSpc>
              <a:spcBef>
                <a:spcPct val="0"/>
              </a:spcBef>
            </a:pPr>
          </a:p>
        </p:txBody>
      </p:sp>
      <p:sp>
        <p:nvSpPr>
          <p:cNvPr name="TextBox 11" id="11"/>
          <p:cNvSpPr txBox="true"/>
          <p:nvPr/>
        </p:nvSpPr>
        <p:spPr>
          <a:xfrm rot="0">
            <a:off x="11526489" y="7207470"/>
            <a:ext cx="7790211" cy="805781"/>
          </a:xfrm>
          <a:prstGeom prst="rect">
            <a:avLst/>
          </a:prstGeom>
        </p:spPr>
        <p:txBody>
          <a:bodyPr anchor="t" rtlCol="false" tIns="0" lIns="0" bIns="0" rIns="0">
            <a:spAutoFit/>
          </a:bodyPr>
          <a:lstStyle/>
          <a:p>
            <a:pPr>
              <a:lnSpc>
                <a:spcPts val="3204"/>
              </a:lnSpc>
            </a:pPr>
            <a:r>
              <a:rPr lang="en-US" sz="2289">
                <a:solidFill>
                  <a:srgbClr val="F3BE66"/>
                </a:solidFill>
                <a:latin typeface="Poppins Bold"/>
              </a:rPr>
              <a:t> Sierpiński triangle</a:t>
            </a:r>
          </a:p>
          <a:p>
            <a:pPr>
              <a:lnSpc>
                <a:spcPts val="320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259300" y="7200900"/>
            <a:ext cx="2057400" cy="20574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919078" y="250986"/>
            <a:ext cx="634043" cy="63404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214477" y="8503838"/>
            <a:ext cx="634043" cy="63404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7100449" y="4200665"/>
            <a:ext cx="4729302" cy="111784"/>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2738089" y="7078972"/>
            <a:ext cx="12811822" cy="2849732"/>
          </a:xfrm>
          <a:prstGeom prst="rect">
            <a:avLst/>
          </a:prstGeom>
        </p:spPr>
      </p:pic>
      <p:sp>
        <p:nvSpPr>
          <p:cNvPr name="TextBox 7" id="7"/>
          <p:cNvSpPr txBox="true"/>
          <p:nvPr/>
        </p:nvSpPr>
        <p:spPr>
          <a:xfrm rot="0">
            <a:off x="396078" y="1942280"/>
            <a:ext cx="8747922" cy="5307216"/>
          </a:xfrm>
          <a:prstGeom prst="rect">
            <a:avLst/>
          </a:prstGeom>
        </p:spPr>
        <p:txBody>
          <a:bodyPr anchor="t" rtlCol="false" tIns="0" lIns="0" bIns="0" rIns="0">
            <a:spAutoFit/>
          </a:bodyPr>
          <a:lstStyle/>
          <a:p>
            <a:pPr>
              <a:lnSpc>
                <a:spcPts val="3745"/>
              </a:lnSpc>
            </a:pPr>
            <a:r>
              <a:rPr lang="en-US" sz="2675">
                <a:solidFill>
                  <a:srgbClr val="F3BE66"/>
                </a:solidFill>
                <a:latin typeface="Inter"/>
              </a:rPr>
              <a:t>Wolfram's classification was the first attempt to classify the rules themselves. In order of complexity the classes are:</a:t>
            </a:r>
          </a:p>
          <a:p>
            <a:pPr marL="577559" indent="-288779" lvl="1">
              <a:lnSpc>
                <a:spcPts val="3745"/>
              </a:lnSpc>
              <a:buFont typeface="Arial"/>
              <a:buChar char="•"/>
            </a:pPr>
            <a:r>
              <a:rPr lang="en-US" sz="2675">
                <a:solidFill>
                  <a:srgbClr val="FFFFFF"/>
                </a:solidFill>
                <a:latin typeface="Inter"/>
              </a:rPr>
              <a:t>Class 1:the behavior is very simple, and almost all initial conditions lead to exactly the same uniform final state.</a:t>
            </a:r>
          </a:p>
          <a:p>
            <a:pPr marL="577559" indent="-288779" lvl="1">
              <a:lnSpc>
                <a:spcPts val="3745"/>
              </a:lnSpc>
              <a:buFont typeface="Arial"/>
              <a:buChar char="•"/>
            </a:pPr>
            <a:r>
              <a:rPr lang="en-US" sz="2675">
                <a:solidFill>
                  <a:srgbClr val="FFFFFF"/>
                </a:solidFill>
                <a:latin typeface="Inter"/>
              </a:rPr>
              <a:t> Class 2: , there are many different possible final states, but all of them consist just of a certain set of simple structures that either remain the same forever or repeat every few steps.</a:t>
            </a:r>
          </a:p>
          <a:p>
            <a:pPr>
              <a:lnSpc>
                <a:spcPts val="3745"/>
              </a:lnSpc>
            </a:pPr>
          </a:p>
          <a:p>
            <a:pPr>
              <a:lnSpc>
                <a:spcPts val="1307"/>
              </a:lnSpc>
              <a:spcBef>
                <a:spcPct val="0"/>
              </a:spcBef>
            </a:pPr>
          </a:p>
        </p:txBody>
      </p:sp>
      <p:sp>
        <p:nvSpPr>
          <p:cNvPr name="TextBox 8" id="8"/>
          <p:cNvSpPr txBox="true"/>
          <p:nvPr/>
        </p:nvSpPr>
        <p:spPr>
          <a:xfrm rot="0">
            <a:off x="1088834" y="444182"/>
            <a:ext cx="8432158" cy="1045210"/>
          </a:xfrm>
          <a:prstGeom prst="rect">
            <a:avLst/>
          </a:prstGeom>
        </p:spPr>
        <p:txBody>
          <a:bodyPr anchor="t" rtlCol="false" tIns="0" lIns="0" bIns="0" rIns="0">
            <a:spAutoFit/>
          </a:bodyPr>
          <a:lstStyle/>
          <a:p>
            <a:pPr>
              <a:lnSpc>
                <a:spcPts val="8539"/>
              </a:lnSpc>
              <a:spcBef>
                <a:spcPct val="0"/>
              </a:spcBef>
            </a:pPr>
            <a:r>
              <a:rPr lang="en-US" sz="6099">
                <a:solidFill>
                  <a:srgbClr val="F3BE66"/>
                </a:solidFill>
                <a:latin typeface="Inter Bold"/>
              </a:rPr>
              <a:t>Classification </a:t>
            </a:r>
            <a:r>
              <a:rPr lang="en-US" sz="6099">
                <a:solidFill>
                  <a:srgbClr val="FFFFFF"/>
                </a:solidFill>
                <a:latin typeface="Inter Bold"/>
              </a:rPr>
              <a:t>of CA</a:t>
            </a:r>
          </a:p>
        </p:txBody>
      </p:sp>
      <p:sp>
        <p:nvSpPr>
          <p:cNvPr name="TextBox 9" id="9"/>
          <p:cNvSpPr txBox="true"/>
          <p:nvPr/>
        </p:nvSpPr>
        <p:spPr>
          <a:xfrm rot="0">
            <a:off x="9465100" y="1923230"/>
            <a:ext cx="8822900" cy="4561044"/>
          </a:xfrm>
          <a:prstGeom prst="rect">
            <a:avLst/>
          </a:prstGeom>
        </p:spPr>
        <p:txBody>
          <a:bodyPr anchor="t" rtlCol="false" tIns="0" lIns="0" bIns="0" rIns="0">
            <a:spAutoFit/>
          </a:bodyPr>
          <a:lstStyle/>
          <a:p>
            <a:pPr marL="572154" indent="-286077" lvl="1">
              <a:lnSpc>
                <a:spcPts val="3710"/>
              </a:lnSpc>
              <a:buFont typeface="Arial"/>
              <a:buChar char="•"/>
            </a:pPr>
            <a:r>
              <a:rPr lang="en-US" sz="2650">
                <a:solidFill>
                  <a:srgbClr val="FFFFFF"/>
                </a:solidFill>
                <a:latin typeface="Poppins"/>
              </a:rPr>
              <a:t>Class 3: the behavior is more complicated, and seems in many respects random, although triangles and other small-scale structures are essentially always at some level</a:t>
            </a:r>
          </a:p>
          <a:p>
            <a:pPr marL="572154" indent="-286077" lvl="1">
              <a:lnSpc>
                <a:spcPts val="3710"/>
              </a:lnSpc>
              <a:buFont typeface="Arial"/>
              <a:buChar char="•"/>
            </a:pPr>
            <a:r>
              <a:rPr lang="en-US" sz="2650">
                <a:solidFill>
                  <a:srgbClr val="FFFFFF"/>
                </a:solidFill>
                <a:latin typeface="Poppins"/>
              </a:rPr>
              <a:t>Class 4: Class 4 systems are once again somewhat intermediate between class 2 and class 3. Long-range communication of information is in principle possible, but it does not always occur</a:t>
            </a:r>
          </a:p>
          <a:p>
            <a:pPr>
              <a:lnSpc>
                <a:spcPts val="274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6975288" y="8839602"/>
            <a:ext cx="2057400" cy="20574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385997" y="869114"/>
            <a:ext cx="634043" cy="634043"/>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625257" y="8205559"/>
            <a:ext cx="634043" cy="634043"/>
          </a:xfrm>
          <a:prstGeom prst="rect">
            <a:avLst/>
          </a:prstGeom>
        </p:spPr>
      </p:pic>
      <p:grpSp>
        <p:nvGrpSpPr>
          <p:cNvPr name="Group 7" id="7"/>
          <p:cNvGrpSpPr/>
          <p:nvPr/>
        </p:nvGrpSpPr>
        <p:grpSpPr>
          <a:xfrm rot="0">
            <a:off x="413128" y="2417557"/>
            <a:ext cx="11605148" cy="2725943"/>
            <a:chOff x="0" y="0"/>
            <a:chExt cx="3056500" cy="717944"/>
          </a:xfrm>
        </p:grpSpPr>
        <p:sp>
          <p:nvSpPr>
            <p:cNvPr name="Freeform 8" id="8"/>
            <p:cNvSpPr/>
            <p:nvPr/>
          </p:nvSpPr>
          <p:spPr>
            <a:xfrm>
              <a:off x="0" y="0"/>
              <a:ext cx="3056500" cy="717944"/>
            </a:xfrm>
            <a:custGeom>
              <a:avLst/>
              <a:gdLst/>
              <a:ahLst/>
              <a:cxnLst/>
              <a:rect r="r" b="b" t="t" l="l"/>
              <a:pathLst>
                <a:path h="717944" w="3056500">
                  <a:moveTo>
                    <a:pt x="0" y="0"/>
                  </a:moveTo>
                  <a:lnTo>
                    <a:pt x="3056500" y="0"/>
                  </a:lnTo>
                  <a:lnTo>
                    <a:pt x="3056500" y="717944"/>
                  </a:lnTo>
                  <a:lnTo>
                    <a:pt x="0" y="717944"/>
                  </a:lnTo>
                  <a:close/>
                </a:path>
              </a:pathLst>
            </a:custGeom>
            <a:solidFill>
              <a:srgbClr val="000000">
                <a:alpha val="0"/>
              </a:srgbClr>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2520"/>
                </a:lnSpc>
              </a:pPr>
            </a:p>
          </p:txBody>
        </p:sp>
      </p:grpSp>
      <p:pic>
        <p:nvPicPr>
          <p:cNvPr name="Picture 10" id="10"/>
          <p:cNvPicPr>
            <a:picLocks noChangeAspect="true"/>
          </p:cNvPicPr>
          <p:nvPr/>
        </p:nvPicPr>
        <p:blipFill>
          <a:blip r:embed="rId6"/>
          <a:srcRect l="0" t="0" r="0" b="5648"/>
          <a:stretch>
            <a:fillRect/>
          </a:stretch>
        </p:blipFill>
        <p:spPr>
          <a:xfrm flipH="false" flipV="false" rot="0">
            <a:off x="5405956" y="5251205"/>
            <a:ext cx="8001050" cy="4007095"/>
          </a:xfrm>
          <a:prstGeom prst="rect">
            <a:avLst/>
          </a:prstGeom>
        </p:spPr>
      </p:pic>
      <p:grpSp>
        <p:nvGrpSpPr>
          <p:cNvPr name="Group 11" id="11"/>
          <p:cNvGrpSpPr/>
          <p:nvPr/>
        </p:nvGrpSpPr>
        <p:grpSpPr>
          <a:xfrm rot="0">
            <a:off x="709583" y="418698"/>
            <a:ext cx="7421960" cy="1762597"/>
            <a:chOff x="0" y="0"/>
            <a:chExt cx="9895947" cy="2350129"/>
          </a:xfrm>
        </p:grpSpPr>
        <p:sp>
          <p:nvSpPr>
            <p:cNvPr name="TextBox 12" id="12"/>
            <p:cNvSpPr txBox="true"/>
            <p:nvPr/>
          </p:nvSpPr>
          <p:spPr>
            <a:xfrm rot="0">
              <a:off x="0" y="-123825"/>
              <a:ext cx="9895947" cy="1298890"/>
            </a:xfrm>
            <a:prstGeom prst="rect">
              <a:avLst/>
            </a:prstGeom>
          </p:spPr>
          <p:txBody>
            <a:bodyPr anchor="t" rtlCol="false" tIns="0" lIns="0" bIns="0" rIns="0">
              <a:spAutoFit/>
            </a:bodyPr>
            <a:lstStyle/>
            <a:p>
              <a:pPr>
                <a:lnSpc>
                  <a:spcPts val="8124"/>
                </a:lnSpc>
                <a:spcBef>
                  <a:spcPct val="0"/>
                </a:spcBef>
              </a:pPr>
              <a:r>
                <a:rPr lang="en-US" sz="5803">
                  <a:solidFill>
                    <a:srgbClr val="FFFFFF"/>
                  </a:solidFill>
                  <a:latin typeface="Inter Bold"/>
                </a:rPr>
                <a:t>Reversible</a:t>
              </a:r>
            </a:p>
          </p:txBody>
        </p:sp>
        <p:sp>
          <p:nvSpPr>
            <p:cNvPr name="TextBox 13" id="13"/>
            <p:cNvSpPr txBox="true"/>
            <p:nvPr/>
          </p:nvSpPr>
          <p:spPr>
            <a:xfrm rot="0">
              <a:off x="0" y="1051240"/>
              <a:ext cx="9895947" cy="1298890"/>
            </a:xfrm>
            <a:prstGeom prst="rect">
              <a:avLst/>
            </a:prstGeom>
          </p:spPr>
          <p:txBody>
            <a:bodyPr anchor="t" rtlCol="false" tIns="0" lIns="0" bIns="0" rIns="0">
              <a:spAutoFit/>
            </a:bodyPr>
            <a:lstStyle/>
            <a:p>
              <a:pPr>
                <a:lnSpc>
                  <a:spcPts val="8124"/>
                </a:lnSpc>
                <a:spcBef>
                  <a:spcPct val="0"/>
                </a:spcBef>
              </a:pPr>
              <a:r>
                <a:rPr lang="en-US" sz="5803">
                  <a:solidFill>
                    <a:srgbClr val="F3BE66"/>
                  </a:solidFill>
                  <a:latin typeface="Inter Bold"/>
                </a:rPr>
                <a:t>Cellular Automata</a:t>
              </a:r>
            </a:p>
          </p:txBody>
        </p:sp>
      </p:grpSp>
      <p:sp>
        <p:nvSpPr>
          <p:cNvPr name="TextBox 14" id="14"/>
          <p:cNvSpPr txBox="true"/>
          <p:nvPr/>
        </p:nvSpPr>
        <p:spPr>
          <a:xfrm rot="0">
            <a:off x="1028700" y="2843781"/>
            <a:ext cx="16230600" cy="2344420"/>
          </a:xfrm>
          <a:prstGeom prst="rect">
            <a:avLst/>
          </a:prstGeom>
        </p:spPr>
        <p:txBody>
          <a:bodyPr anchor="t" rtlCol="false" tIns="0" lIns="0" bIns="0" rIns="0">
            <a:spAutoFit/>
          </a:bodyPr>
          <a:lstStyle/>
          <a:p>
            <a:pPr algn="just">
              <a:lnSpc>
                <a:spcPts val="3079"/>
              </a:lnSpc>
              <a:spcBef>
                <a:spcPct val="0"/>
              </a:spcBef>
            </a:pPr>
            <a:r>
              <a:rPr lang="en-US" sz="2199">
                <a:solidFill>
                  <a:srgbClr val="FFFFFF"/>
                </a:solidFill>
                <a:latin typeface="Poppins"/>
              </a:rPr>
              <a:t>A cellular automaton is reversible (also called invertible or microscopically reversible), if its global map is invertible, i.e., for every possible state of the cellular automaton the global map specifies one and only one successor. If a cellular automaton is invertible, it therefore is deterministic in both directions of time. The rule that makes a cellular automaton go backward is called the inverse rule opposite to the direct rule that runs the cellular automaton forward direction of time. In general, the inverse rule is different from the direct rule except for trivial cases shown in the following figure.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DAFOVeVG3Wo</dc:identifier>
  <dcterms:modified xsi:type="dcterms:W3CDTF">2011-08-01T06:04:30Z</dcterms:modified>
  <cp:revision>1</cp:revision>
  <dc:title>Brown Doodle Company profile Presentation</dc:title>
</cp:coreProperties>
</file>